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256" r:id="rId2"/>
    <p:sldId id="257" r:id="rId3"/>
    <p:sldId id="259" r:id="rId4"/>
    <p:sldId id="342" r:id="rId5"/>
    <p:sldId id="343" r:id="rId6"/>
    <p:sldId id="353" r:id="rId7"/>
    <p:sldId id="373" r:id="rId8"/>
    <p:sldId id="341" r:id="rId9"/>
    <p:sldId id="303" r:id="rId10"/>
    <p:sldId id="365" r:id="rId11"/>
    <p:sldId id="345" r:id="rId12"/>
    <p:sldId id="285" r:id="rId13"/>
    <p:sldId id="349" r:id="rId14"/>
    <p:sldId id="368" r:id="rId15"/>
    <p:sldId id="339" r:id="rId16"/>
    <p:sldId id="258" r:id="rId17"/>
    <p:sldId id="291" r:id="rId18"/>
    <p:sldId id="367" r:id="rId19"/>
    <p:sldId id="298" r:id="rId20"/>
    <p:sldId id="300" r:id="rId21"/>
    <p:sldId id="265" r:id="rId22"/>
    <p:sldId id="288" r:id="rId23"/>
    <p:sldId id="267" r:id="rId24"/>
    <p:sldId id="268" r:id="rId25"/>
    <p:sldId id="269" r:id="rId26"/>
    <p:sldId id="346" r:id="rId27"/>
    <p:sldId id="372" r:id="rId28"/>
    <p:sldId id="271" r:id="rId29"/>
    <p:sldId id="270" r:id="rId30"/>
    <p:sldId id="352" r:id="rId31"/>
    <p:sldId id="274" r:id="rId32"/>
    <p:sldId id="275" r:id="rId33"/>
    <p:sldId id="331" r:id="rId34"/>
    <p:sldId id="332" r:id="rId35"/>
    <p:sldId id="335" r:id="rId36"/>
    <p:sldId id="336" r:id="rId37"/>
    <p:sldId id="337" r:id="rId38"/>
    <p:sldId id="338" r:id="rId39"/>
    <p:sldId id="280" r:id="rId40"/>
    <p:sldId id="281" r:id="rId41"/>
    <p:sldId id="366" r:id="rId42"/>
    <p:sldId id="350" r:id="rId43"/>
    <p:sldId id="357" r:id="rId44"/>
    <p:sldId id="359" r:id="rId45"/>
    <p:sldId id="354" r:id="rId46"/>
    <p:sldId id="361" r:id="rId47"/>
    <p:sldId id="360" r:id="rId48"/>
    <p:sldId id="356" r:id="rId49"/>
    <p:sldId id="362" r:id="rId50"/>
    <p:sldId id="363" r:id="rId51"/>
    <p:sldId id="355" r:id="rId52"/>
    <p:sldId id="364" r:id="rId53"/>
    <p:sldId id="369" r:id="rId54"/>
    <p:sldId id="370" r:id="rId55"/>
    <p:sldId id="351" r:id="rId56"/>
    <p:sldId id="371" r:id="rId57"/>
    <p:sldId id="358" r:id="rId58"/>
  </p:sldIdLst>
  <p:sldSz cx="12192000" cy="6858000"/>
  <p:notesSz cx="6858000" cy="1657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AB8EDD-B337-450F-8637-CA659518AA0E}" v="454" dt="2019-10-10T20:58:08.427"/>
    <p1510:client id="{5C9CF1B6-8A91-4950-996E-55C5A39163BF}" v="48" dt="2019-10-11T01:39:38.267"/>
    <p1510:client id="{C993D28D-E5CE-40B6-B684-1485A5189EC4}" v="54" dt="2019-10-10T02:33:19.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65" autoAdjust="0"/>
    <p:restoredTop sz="32925" autoAdjust="0"/>
  </p:normalViewPr>
  <p:slideViewPr>
    <p:cSldViewPr snapToGrid="0">
      <p:cViewPr>
        <p:scale>
          <a:sx n="70" d="100"/>
          <a:sy n="70" d="100"/>
        </p:scale>
        <p:origin x="26"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1C4C6-BDC1-46AD-ABE4-0AC87DD74E13}" type="datetimeFigureOut">
              <a:rPr lang="en-US" smtClean="0"/>
              <a:t>10/10/2019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50EA3-8B7D-4028-8E73-5E0B1447F6A2}" type="slidenum">
              <a:rPr lang="en-US" smtClean="0"/>
              <a:t>‹#›</a:t>
            </a:fld>
            <a:endParaRPr lang="en-US"/>
          </a:p>
        </p:txBody>
      </p:sp>
    </p:spTree>
    <p:extLst>
      <p:ext uri="{BB962C8B-B14F-4D97-AF65-F5344CB8AC3E}">
        <p14:creationId xmlns:p14="http://schemas.microsoft.com/office/powerpoint/2010/main" val="2723827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 to my defense this early in the day</a:t>
            </a:r>
          </a:p>
          <a:p>
            <a:endParaRPr lang="en-US" dirty="0"/>
          </a:p>
          <a:p>
            <a:r>
              <a:rPr lang="en-US" dirty="0"/>
              <a:t>Today I will talk about connecting microburst observations to the waves believed to scatter them</a:t>
            </a:r>
          </a:p>
        </p:txBody>
      </p:sp>
      <p:sp>
        <p:nvSpPr>
          <p:cNvPr id="4" name="Slide Number Placeholder 3"/>
          <p:cNvSpPr>
            <a:spLocks noGrp="1"/>
          </p:cNvSpPr>
          <p:nvPr>
            <p:ph type="sldNum" sz="quarter" idx="5"/>
          </p:nvPr>
        </p:nvSpPr>
        <p:spPr/>
        <p:txBody>
          <a:bodyPr/>
          <a:lstStyle/>
          <a:p>
            <a:fld id="{BD350EA3-8B7D-4028-8E73-5E0B1447F6A2}" type="slidenum">
              <a:rPr lang="en-US" smtClean="0"/>
              <a:t>1</a:t>
            </a:fld>
            <a:endParaRPr lang="en-US"/>
          </a:p>
        </p:txBody>
      </p:sp>
    </p:spTree>
    <p:extLst>
      <p:ext uri="{BB962C8B-B14F-4D97-AF65-F5344CB8AC3E}">
        <p14:creationId xmlns:p14="http://schemas.microsoft.com/office/powerpoint/2010/main" val="134340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derive a very simple toy model to understand how waves and particles interact. Talk about this very fast.</a:t>
            </a:r>
          </a:p>
          <a:p>
            <a:endParaRPr lang="en-US" dirty="0"/>
          </a:p>
          <a:p>
            <a:r>
              <a:rPr lang="en-US" dirty="0"/>
              <a:t>Assume you have a background magnetic field pointing in the z axis and a RH circularly polarized electric field also traveling in the z direction. Wave frequency is </a:t>
            </a:r>
            <a:r>
              <a:rPr lang="en-US" i="1" dirty="0"/>
              <a:t>w, </a:t>
            </a:r>
            <a:r>
              <a:rPr lang="en-US" i="0" dirty="0"/>
              <a:t>on the order of gyrofrequency, and wave vector is </a:t>
            </a:r>
            <a:r>
              <a:rPr lang="en-US" i="1" dirty="0"/>
              <a:t>k</a:t>
            </a:r>
            <a:r>
              <a:rPr lang="en-US" i="0" dirty="0"/>
              <a:t>. </a:t>
            </a:r>
            <a:endParaRPr lang="en-US" dirty="0"/>
          </a:p>
          <a:p>
            <a:endParaRPr lang="en-US" dirty="0"/>
          </a:p>
          <a:p>
            <a:r>
              <a:rPr lang="en-US" dirty="0"/>
              <a:t>We can look at one component, E_</a:t>
            </a:r>
            <a:r>
              <a:rPr lang="el-GR" dirty="0"/>
              <a:t>ϴ</a:t>
            </a:r>
            <a:r>
              <a:rPr lang="en-US" dirty="0"/>
              <a:t>, to see how it accelerates an electron.</a:t>
            </a:r>
          </a:p>
          <a:p>
            <a:endParaRPr lang="en-US" dirty="0"/>
          </a:p>
          <a:p>
            <a:r>
              <a:rPr lang="en-US" dirty="0"/>
              <a:t>Now assume a particle is gyrating about the background field and is traveling in the –z direction for reasons that will be explained in the next slide.</a:t>
            </a:r>
          </a:p>
        </p:txBody>
      </p:sp>
      <p:sp>
        <p:nvSpPr>
          <p:cNvPr id="4" name="Slide Number Placeholder 3"/>
          <p:cNvSpPr>
            <a:spLocks noGrp="1"/>
          </p:cNvSpPr>
          <p:nvPr>
            <p:ph type="sldNum" sz="quarter" idx="5"/>
          </p:nvPr>
        </p:nvSpPr>
        <p:spPr/>
        <p:txBody>
          <a:bodyPr/>
          <a:lstStyle/>
          <a:p>
            <a:fld id="{BD350EA3-8B7D-4028-8E73-5E0B1447F6A2}" type="slidenum">
              <a:rPr lang="en-US" smtClean="0"/>
              <a:t>10</a:t>
            </a:fld>
            <a:endParaRPr lang="en-US"/>
          </a:p>
        </p:txBody>
      </p:sp>
    </p:spTree>
    <p:extLst>
      <p:ext uri="{BB962C8B-B14F-4D97-AF65-F5344CB8AC3E}">
        <p14:creationId xmlns:p14="http://schemas.microsoft.com/office/powerpoint/2010/main" val="2142328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force will the electron feel? Use the Lorentz eq. and isolate the time dependent term. </a:t>
            </a:r>
          </a:p>
          <a:p>
            <a:endParaRPr lang="en-US" dirty="0"/>
          </a:p>
          <a:p>
            <a:r>
              <a:rPr lang="en-US" dirty="0"/>
              <a:t>When it is 0 the particle will feel a static E field and be accelerated or decelerated. </a:t>
            </a:r>
          </a:p>
          <a:p>
            <a:endParaRPr lang="en-US" dirty="0"/>
          </a:p>
          <a:p>
            <a:r>
              <a:rPr lang="en-US" dirty="0"/>
              <a:t>Since </a:t>
            </a:r>
            <a:r>
              <a:rPr lang="en-US" i="1" dirty="0"/>
              <a:t>w</a:t>
            </a:r>
            <a:r>
              <a:rPr lang="en-US" i="0" dirty="0"/>
              <a:t> is on the order, but smaller than the gyrofrequency, the k*v term Doppler shifts the wave frequency to the gyrofrequency.</a:t>
            </a:r>
          </a:p>
          <a:p>
            <a:endParaRPr lang="en-US" i="0" dirty="0"/>
          </a:p>
          <a:p>
            <a:r>
              <a:rPr lang="en-US" i="0" dirty="0"/>
              <a:t>The </a:t>
            </a:r>
            <a:r>
              <a:rPr lang="en-US" i="0" dirty="0" err="1"/>
              <a:t>Bortnik</a:t>
            </a:r>
            <a:r>
              <a:rPr lang="en-US" i="0" dirty="0"/>
              <a:t> paper shows example of how electrons with different phases scatter given different wave amplitudes and wavelengths.</a:t>
            </a:r>
          </a:p>
          <a:p>
            <a:endParaRPr lang="en-US" i="0" dirty="0"/>
          </a:p>
          <a:p>
            <a:r>
              <a:rPr lang="en-US" i="0" dirty="0"/>
              <a:t>Case A shows diffusive transport, and Cases B &amp; C show non-linear transport</a:t>
            </a:r>
          </a:p>
          <a:p>
            <a:endParaRPr lang="en-US" i="0" dirty="0"/>
          </a:p>
          <a:p>
            <a:r>
              <a:rPr lang="en-US" i="0" dirty="0"/>
              <a:t>One manifestation of wave-particle scattering are microbursts</a:t>
            </a:r>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11</a:t>
            </a:fld>
            <a:endParaRPr lang="en-US"/>
          </a:p>
        </p:txBody>
      </p:sp>
    </p:spTree>
    <p:extLst>
      <p:ext uri="{BB962C8B-B14F-4D97-AF65-F5344CB8AC3E}">
        <p14:creationId xmlns:p14="http://schemas.microsoft.com/office/powerpoint/2010/main" val="3996497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Microbursts are a sub-second intense impulse of electrons, typically a few hundred </a:t>
            </a:r>
            <a:r>
              <a:rPr lang="en-US" dirty="0" err="1"/>
              <a:t>ms</a:t>
            </a:r>
            <a:r>
              <a:rPr lang="en-US" dirty="0"/>
              <a:t> in duration.</a:t>
            </a:r>
          </a:p>
          <a:p>
            <a:endParaRPr lang="en-US" dirty="0"/>
          </a:p>
          <a:p>
            <a:r>
              <a:rPr lang="en-US" dirty="0"/>
              <a:t>&lt;&lt; BASICALLY READ SLIDES &gt;&gt;</a:t>
            </a:r>
          </a:p>
          <a:p>
            <a:endParaRPr lang="en-US" dirty="0"/>
          </a:p>
          <a:p>
            <a:r>
              <a:rPr lang="en-US" dirty="0"/>
              <a:t>Two examples shown on the right from a BARREL balloon campaign (top) and the SAMPEX satellite (bottom). </a:t>
            </a:r>
          </a:p>
          <a:p>
            <a:endParaRPr lang="en-US" dirty="0"/>
          </a:p>
          <a:p>
            <a:r>
              <a:rPr lang="en-US" dirty="0"/>
              <a:t>Short duration and order of magnitude increase in electron flux makes them interesting to study. Have been shown to deplete rad belt and influence atmospheric chemistry.</a:t>
            </a:r>
          </a:p>
          <a:p>
            <a:endParaRPr lang="en-US" dirty="0"/>
          </a:p>
          <a:p>
            <a:r>
              <a:rPr lang="en-US" dirty="0"/>
              <a:t>Now lets look at some properties of microbursts</a:t>
            </a:r>
          </a:p>
        </p:txBody>
      </p:sp>
      <p:sp>
        <p:nvSpPr>
          <p:cNvPr id="4" name="Slide Number Placeholder 3"/>
          <p:cNvSpPr>
            <a:spLocks noGrp="1"/>
          </p:cNvSpPr>
          <p:nvPr>
            <p:ph type="sldNum" sz="quarter" idx="5"/>
          </p:nvPr>
        </p:nvSpPr>
        <p:spPr/>
        <p:txBody>
          <a:bodyPr/>
          <a:lstStyle/>
          <a:p>
            <a:fld id="{BD350EA3-8B7D-4028-8E73-5E0B1447F6A2}" type="slidenum">
              <a:rPr lang="en-US" smtClean="0"/>
              <a:t>12</a:t>
            </a:fld>
            <a:endParaRPr lang="en-US"/>
          </a:p>
        </p:txBody>
      </p:sp>
    </p:spTree>
    <p:extLst>
      <p:ext uri="{BB962C8B-B14F-4D97-AF65-F5344CB8AC3E}">
        <p14:creationId xmlns:p14="http://schemas.microsoft.com/office/powerpoint/2010/main" val="1815816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dial plot which shows the L and MLT locations of microbursts. &lt;&lt; EXPLAIN THAT L IS RADIAL, and MLT IS AZIMUTHAL &gt;&gt;</a:t>
            </a:r>
          </a:p>
          <a:p>
            <a:endParaRPr lang="en-US" dirty="0"/>
          </a:p>
          <a:p>
            <a:r>
              <a:rPr lang="en-US" dirty="0"/>
              <a:t>How about the waves? The best candidate for scattering microbursts are chorus waves</a:t>
            </a:r>
          </a:p>
        </p:txBody>
      </p:sp>
      <p:sp>
        <p:nvSpPr>
          <p:cNvPr id="4" name="Slide Number Placeholder 3"/>
          <p:cNvSpPr>
            <a:spLocks noGrp="1"/>
          </p:cNvSpPr>
          <p:nvPr>
            <p:ph type="sldNum" sz="quarter" idx="5"/>
          </p:nvPr>
        </p:nvSpPr>
        <p:spPr/>
        <p:txBody>
          <a:bodyPr/>
          <a:lstStyle/>
          <a:p>
            <a:fld id="{BD350EA3-8B7D-4028-8E73-5E0B1447F6A2}" type="slidenum">
              <a:rPr lang="en-US" smtClean="0"/>
              <a:t>13</a:t>
            </a:fld>
            <a:endParaRPr lang="en-US"/>
          </a:p>
        </p:txBody>
      </p:sp>
    </p:spTree>
    <p:extLst>
      <p:ext uri="{BB962C8B-B14F-4D97-AF65-F5344CB8AC3E}">
        <p14:creationId xmlns:p14="http://schemas.microsoft.com/office/powerpoint/2010/main" val="515138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plot style as prior slide </a:t>
            </a:r>
          </a:p>
          <a:p>
            <a:endParaRPr lang="en-US" dirty="0"/>
          </a:p>
          <a:p>
            <a:r>
              <a:rPr lang="en-US" dirty="0"/>
              <a:t>Root mean squared wave power increases in the same region as microburst occurrences are observed to increase.</a:t>
            </a:r>
          </a:p>
          <a:p>
            <a:endParaRPr lang="en-US" dirty="0"/>
          </a:p>
          <a:p>
            <a:r>
              <a:rPr lang="en-US" dirty="0"/>
              <a:t>This plot is a correlation, and we need to do more work to find how microbursts are actually scattered. </a:t>
            </a:r>
          </a:p>
        </p:txBody>
      </p:sp>
      <p:sp>
        <p:nvSpPr>
          <p:cNvPr id="4" name="Slide Number Placeholder 3"/>
          <p:cNvSpPr>
            <a:spLocks noGrp="1"/>
          </p:cNvSpPr>
          <p:nvPr>
            <p:ph type="sldNum" sz="quarter" idx="5"/>
          </p:nvPr>
        </p:nvSpPr>
        <p:spPr/>
        <p:txBody>
          <a:bodyPr/>
          <a:lstStyle/>
          <a:p>
            <a:fld id="{BD350EA3-8B7D-4028-8E73-5E0B1447F6A2}" type="slidenum">
              <a:rPr lang="en-US" smtClean="0"/>
              <a:t>14</a:t>
            </a:fld>
            <a:endParaRPr lang="en-US"/>
          </a:p>
        </p:txBody>
      </p:sp>
    </p:spTree>
    <p:extLst>
      <p:ext uri="{BB962C8B-B14F-4D97-AF65-F5344CB8AC3E}">
        <p14:creationId xmlns:p14="http://schemas.microsoft.com/office/powerpoint/2010/main" val="2793718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a magnetic conjunction and how it relies on magnetic field models.</a:t>
            </a:r>
          </a:p>
          <a:p>
            <a:endParaRPr lang="en-US" dirty="0"/>
          </a:p>
          <a:p>
            <a:r>
              <a:rPr lang="en-US" dirty="0"/>
              <a:t>Now I will present one study to estimate a microburst size in LEO and the magnetic equator to compare it to other waves.</a:t>
            </a:r>
          </a:p>
        </p:txBody>
      </p:sp>
      <p:sp>
        <p:nvSpPr>
          <p:cNvPr id="4" name="Slide Number Placeholder 3"/>
          <p:cNvSpPr>
            <a:spLocks noGrp="1"/>
          </p:cNvSpPr>
          <p:nvPr>
            <p:ph type="sldNum" sz="quarter" idx="5"/>
          </p:nvPr>
        </p:nvSpPr>
        <p:spPr/>
        <p:txBody>
          <a:bodyPr/>
          <a:lstStyle/>
          <a:p>
            <a:fld id="{BD350EA3-8B7D-4028-8E73-5E0B1447F6A2}" type="slidenum">
              <a:rPr lang="en-US" smtClean="0"/>
              <a:t>15</a:t>
            </a:fld>
            <a:endParaRPr lang="en-US"/>
          </a:p>
        </p:txBody>
      </p:sp>
    </p:spTree>
    <p:extLst>
      <p:ext uri="{BB962C8B-B14F-4D97-AF65-F5344CB8AC3E}">
        <p14:creationId xmlns:p14="http://schemas.microsoft.com/office/powerpoint/2010/main" val="4016023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FIREBIRD == Focused Investigations of Relativistic Electron Bursts: Intensity, Range, and Dynamics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 around prop</a:t>
            </a:r>
          </a:p>
          <a:p>
            <a:endParaRPr lang="en-US" dirty="0"/>
          </a:p>
          <a:p>
            <a:r>
              <a:rPr lang="en-US" dirty="0"/>
              <a:t>Separated in a P-pod and first few days their separation was a few tens of km. Now it is about 8000 km.</a:t>
            </a:r>
          </a:p>
          <a:p>
            <a:endParaRPr lang="en-US" dirty="0"/>
          </a:p>
          <a:p>
            <a:r>
              <a:rPr lang="en-US" dirty="0"/>
              <a:t>In orbit for almost five years, almost as long as I’ve been in grad school!</a:t>
            </a:r>
          </a:p>
          <a:p>
            <a:endParaRPr lang="en-US" dirty="0"/>
          </a:p>
          <a:p>
            <a:r>
              <a:rPr lang="en-US" dirty="0"/>
              <a:t>One of the FIREBIRD science goals is to estimate the size of individual microbursts…</a:t>
            </a:r>
          </a:p>
          <a:p>
            <a:endParaRPr lang="en-US" dirty="0"/>
          </a:p>
          <a:p>
            <a:r>
              <a:rPr lang="en-US" dirty="0"/>
              <a:t>99 degree inclination is a polar and retrograde orbit. The spacecraft appears to move west instead of east</a:t>
            </a:r>
          </a:p>
        </p:txBody>
      </p:sp>
      <p:sp>
        <p:nvSpPr>
          <p:cNvPr id="4" name="Slide Number Placeholder 3"/>
          <p:cNvSpPr>
            <a:spLocks noGrp="1"/>
          </p:cNvSpPr>
          <p:nvPr>
            <p:ph type="sldNum" sz="quarter" idx="5"/>
          </p:nvPr>
        </p:nvSpPr>
        <p:spPr/>
        <p:txBody>
          <a:bodyPr/>
          <a:lstStyle/>
          <a:p>
            <a:fld id="{BD350EA3-8B7D-4028-8E73-5E0B1447F6A2}" type="slidenum">
              <a:rPr lang="en-US" smtClean="0"/>
              <a:t>17</a:t>
            </a:fld>
            <a:endParaRPr lang="en-US"/>
          </a:p>
        </p:txBody>
      </p:sp>
    </p:spTree>
    <p:extLst>
      <p:ext uri="{BB962C8B-B14F-4D97-AF65-F5344CB8AC3E}">
        <p14:creationId xmlns:p14="http://schemas.microsoft.com/office/powerpoint/2010/main" val="3968662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both FIREBIRDs observe a microburst, the microburst size must be larger than the spacecraft separation.</a:t>
            </a:r>
          </a:p>
          <a:p>
            <a:endParaRPr lang="en-US" dirty="0"/>
          </a:p>
          <a:p>
            <a:r>
              <a:rPr lang="en-US" dirty="0"/>
              <a:t>Mention the plot shows the three microbursts observed together. </a:t>
            </a:r>
          </a:p>
          <a:p>
            <a:endParaRPr lang="en-US" dirty="0"/>
          </a:p>
          <a:p>
            <a:r>
              <a:rPr lang="en-US" dirty="0"/>
              <a:t>Alex Crew estimated the FIREBIRD separation to be 11 km at this time.</a:t>
            </a:r>
          </a:p>
        </p:txBody>
      </p:sp>
      <p:sp>
        <p:nvSpPr>
          <p:cNvPr id="4" name="Slide Number Placeholder 3"/>
          <p:cNvSpPr>
            <a:spLocks noGrp="1"/>
          </p:cNvSpPr>
          <p:nvPr>
            <p:ph type="sldNum" sz="quarter" idx="5"/>
          </p:nvPr>
        </p:nvSpPr>
        <p:spPr/>
        <p:txBody>
          <a:bodyPr/>
          <a:lstStyle/>
          <a:p>
            <a:fld id="{BD350EA3-8B7D-4028-8E73-5E0B1447F6A2}" type="slidenum">
              <a:rPr lang="en-US" smtClean="0"/>
              <a:t>18</a:t>
            </a:fld>
            <a:endParaRPr lang="en-US"/>
          </a:p>
        </p:txBody>
      </p:sp>
    </p:spTree>
    <p:extLst>
      <p:ext uri="{BB962C8B-B14F-4D97-AF65-F5344CB8AC3E}">
        <p14:creationId xmlns:p14="http://schemas.microsoft.com/office/powerpoint/2010/main" val="3347816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bouncing packet microburst observed at the same time. I.e. the first peak is the </a:t>
            </a:r>
            <a:r>
              <a:rPr lang="en-US" dirty="0" err="1"/>
              <a:t>intial</a:t>
            </a:r>
            <a:r>
              <a:rPr lang="en-US" dirty="0"/>
              <a:t> microburst, and the subsequent peaks are from electrons bouncing on the field line. </a:t>
            </a:r>
          </a:p>
          <a:p>
            <a:endParaRPr lang="en-US" dirty="0"/>
          </a:p>
          <a:p>
            <a:r>
              <a:rPr lang="en-US" dirty="0"/>
              <a:t>Microbursts of energies up to </a:t>
            </a:r>
            <a:r>
              <a:rPr lang="en-US" dirty="0" err="1"/>
              <a:t>approx</a:t>
            </a:r>
            <a:r>
              <a:rPr lang="en-US" dirty="0"/>
              <a:t> 800 keV were scattered. </a:t>
            </a:r>
          </a:p>
          <a:p>
            <a:endParaRPr lang="en-US" dirty="0"/>
          </a:p>
          <a:p>
            <a:r>
              <a:rPr lang="en-US" dirty="0"/>
              <a:t>We use the orbit information as well as the time progression to estimate how big this microburst was.</a:t>
            </a:r>
          </a:p>
        </p:txBody>
      </p:sp>
      <p:sp>
        <p:nvSpPr>
          <p:cNvPr id="4" name="Slide Number Placeholder 3"/>
          <p:cNvSpPr>
            <a:spLocks noGrp="1"/>
          </p:cNvSpPr>
          <p:nvPr>
            <p:ph type="sldNum" sz="quarter" idx="5"/>
          </p:nvPr>
        </p:nvSpPr>
        <p:spPr/>
        <p:txBody>
          <a:bodyPr/>
          <a:lstStyle/>
          <a:p>
            <a:fld id="{BD350EA3-8B7D-4028-8E73-5E0B1447F6A2}" type="slidenum">
              <a:rPr lang="en-US" smtClean="0"/>
              <a:t>19</a:t>
            </a:fld>
            <a:endParaRPr lang="en-US"/>
          </a:p>
        </p:txBody>
      </p:sp>
    </p:spTree>
    <p:extLst>
      <p:ext uri="{BB962C8B-B14F-4D97-AF65-F5344CB8AC3E}">
        <p14:creationId xmlns:p14="http://schemas.microsoft.com/office/powerpoint/2010/main" val="910229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Made a map &lt;&lt; EXPLAIN THE ORBIT TRACKS AND P# LABELS &gt;&gt;</a:t>
            </a:r>
          </a:p>
          <a:p>
            <a:endParaRPr lang="en-US" dirty="0"/>
          </a:p>
          <a:p>
            <a:r>
              <a:rPr lang="en-US" dirty="0"/>
              <a:t>Latitudinal size is just the </a:t>
            </a:r>
            <a:r>
              <a:rPr lang="en-US" dirty="0" err="1"/>
              <a:t>dLat</a:t>
            </a:r>
            <a:r>
              <a:rPr lang="en-US" dirty="0"/>
              <a:t> from FU3_P1 to FU4_P4 and is 30 km.</a:t>
            </a:r>
          </a:p>
          <a:p>
            <a:endParaRPr lang="en-US" dirty="0"/>
          </a:p>
          <a:p>
            <a:r>
              <a:rPr lang="en-US" dirty="0"/>
              <a:t>Longitudinal estimate uses the drift rates. We asked the question “How far to the west were the highest energy microburst electrons when we observed P1 such that they drifted to the FIREBIRD position for the last peak.” The drift is energy dependent and show illustrate the electron + FU3 motion with the pointer.</a:t>
            </a:r>
          </a:p>
          <a:p>
            <a:endParaRPr lang="en-US" dirty="0"/>
          </a:p>
          <a:p>
            <a:r>
              <a:rPr lang="en-US" dirty="0"/>
              <a:t>This is one case study. Up next I will describe how I estimated the microburst size distribution using the AeroCube-6 CubeSats.</a:t>
            </a:r>
          </a:p>
        </p:txBody>
      </p:sp>
      <p:sp>
        <p:nvSpPr>
          <p:cNvPr id="4" name="Slide Number Placeholder 3"/>
          <p:cNvSpPr>
            <a:spLocks noGrp="1"/>
          </p:cNvSpPr>
          <p:nvPr>
            <p:ph type="sldNum" sz="quarter" idx="5"/>
          </p:nvPr>
        </p:nvSpPr>
        <p:spPr/>
        <p:txBody>
          <a:bodyPr/>
          <a:lstStyle/>
          <a:p>
            <a:fld id="{BD350EA3-8B7D-4028-8E73-5E0B1447F6A2}" type="slidenum">
              <a:rPr lang="en-US" smtClean="0"/>
              <a:t>20</a:t>
            </a:fld>
            <a:endParaRPr lang="en-US"/>
          </a:p>
        </p:txBody>
      </p:sp>
    </p:spTree>
    <p:extLst>
      <p:ext uri="{BB962C8B-B14F-4D97-AF65-F5344CB8AC3E}">
        <p14:creationId xmlns:p14="http://schemas.microsoft.com/office/powerpoint/2010/main" val="1128311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introduction I will lay the groundwork and discuss the magnetosphere as a whole. </a:t>
            </a:r>
          </a:p>
          <a:p>
            <a:endParaRPr lang="en-US" dirty="0"/>
          </a:p>
          <a:p>
            <a:r>
              <a:rPr lang="en-US" dirty="0"/>
              <a:t>Then I will introduce one particle population – the Van Allen Radiation Belts. </a:t>
            </a:r>
          </a:p>
          <a:p>
            <a:endParaRPr lang="en-US" dirty="0"/>
          </a:p>
          <a:p>
            <a:r>
              <a:rPr lang="en-US" dirty="0"/>
              <a:t>Then I will discuss the whistler mode chorus wave, a wave in the radiation belts, believed to be responsible for scattering microbursts. </a:t>
            </a:r>
          </a:p>
          <a:p>
            <a:endParaRPr lang="en-US" dirty="0"/>
          </a:p>
          <a:p>
            <a:r>
              <a:rPr lang="en-US" dirty="0"/>
              <a:t>I will derive a simple wave-particle scattering model to motivate microburst precipitation.</a:t>
            </a:r>
          </a:p>
          <a:p>
            <a:endParaRPr lang="en-US" dirty="0"/>
          </a:p>
          <a:p>
            <a:r>
              <a:rPr lang="en-US" dirty="0"/>
              <a:t>Then I will showcase a few studies that I’ve done over the my grad school career to understand how microbursts are scattered by estimating the sizes of microbursts from low Earth orbit with the FIREBIRD and AC-6 CubeSats, and then model microbursts discovered in the heart of the radiation belt.</a:t>
            </a:r>
          </a:p>
          <a:p>
            <a:endParaRPr lang="en-US" dirty="0"/>
          </a:p>
          <a:p>
            <a:r>
              <a:rPr lang="en-US" dirty="0"/>
              <a:t>Lastly, I will mention a few follow on studies that can be done in the future</a:t>
            </a:r>
          </a:p>
        </p:txBody>
      </p:sp>
      <p:sp>
        <p:nvSpPr>
          <p:cNvPr id="4" name="Slide Number Placeholder 3"/>
          <p:cNvSpPr>
            <a:spLocks noGrp="1"/>
          </p:cNvSpPr>
          <p:nvPr>
            <p:ph type="sldNum" sz="quarter" idx="5"/>
          </p:nvPr>
        </p:nvSpPr>
        <p:spPr/>
        <p:txBody>
          <a:bodyPr/>
          <a:lstStyle/>
          <a:p>
            <a:fld id="{BD350EA3-8B7D-4028-8E73-5E0B1447F6A2}" type="slidenum">
              <a:rPr lang="en-US" smtClean="0"/>
              <a:t>2</a:t>
            </a:fld>
            <a:endParaRPr lang="en-US"/>
          </a:p>
        </p:txBody>
      </p:sp>
    </p:spTree>
    <p:extLst>
      <p:ext uri="{BB962C8B-B14F-4D97-AF65-F5344CB8AC3E}">
        <p14:creationId xmlns:p14="http://schemas.microsoft.com/office/powerpoint/2010/main" val="462502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21</a:t>
            </a:fld>
            <a:endParaRPr lang="en-US"/>
          </a:p>
        </p:txBody>
      </p:sp>
    </p:spTree>
    <p:extLst>
      <p:ext uri="{BB962C8B-B14F-4D97-AF65-F5344CB8AC3E}">
        <p14:creationId xmlns:p14="http://schemas.microsoft.com/office/powerpoint/2010/main" val="845267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AC6 orbit is similar to FIREBIRD’s.</a:t>
            </a:r>
          </a:p>
          <a:p>
            <a:endParaRPr lang="en-US" dirty="0"/>
          </a:p>
          <a:p>
            <a:r>
              <a:rPr lang="en-US" dirty="0"/>
              <a:t>Separation is mostly in-track and they spent a lot of time at less than 100 km separation which is the expected size of microbursts</a:t>
            </a:r>
          </a:p>
          <a:p>
            <a:endParaRPr lang="en-US" dirty="0"/>
          </a:p>
          <a:p>
            <a:r>
              <a:rPr lang="en-US" dirty="0"/>
              <a:t>Has advantages and disadvantages when compared to FIREBIRD: AC6 has controllable separation, while FIREBIRD has differential energy channels.</a:t>
            </a:r>
          </a:p>
        </p:txBody>
      </p:sp>
      <p:sp>
        <p:nvSpPr>
          <p:cNvPr id="4" name="Slide Number Placeholder 3"/>
          <p:cNvSpPr>
            <a:spLocks noGrp="1"/>
          </p:cNvSpPr>
          <p:nvPr>
            <p:ph type="sldNum" sz="quarter" idx="5"/>
          </p:nvPr>
        </p:nvSpPr>
        <p:spPr/>
        <p:txBody>
          <a:bodyPr/>
          <a:lstStyle/>
          <a:p>
            <a:fld id="{BD350EA3-8B7D-4028-8E73-5E0B1447F6A2}" type="slidenum">
              <a:rPr lang="en-US" smtClean="0"/>
              <a:t>22</a:t>
            </a:fld>
            <a:endParaRPr lang="en-US"/>
          </a:p>
        </p:txBody>
      </p:sp>
    </p:spTree>
    <p:extLst>
      <p:ext uri="{BB962C8B-B14F-4D97-AF65-F5344CB8AC3E}">
        <p14:creationId xmlns:p14="http://schemas.microsoft.com/office/powerpoint/2010/main" val="895294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principle as FIREBIRD observations and &lt;&lt; EXPLAIN ILLUSTRATION &gt;&gt;.</a:t>
            </a:r>
          </a:p>
          <a:p>
            <a:endParaRPr lang="en-US" dirty="0"/>
          </a:p>
          <a:p>
            <a:r>
              <a:rPr lang="en-US" dirty="0"/>
              <a:t>An examples of microbursts observed at the same time by the two AC6 units is shown &lt;&lt; MENTION BOTTOM PLOT &gt;&gt;.</a:t>
            </a:r>
          </a:p>
          <a:p>
            <a:endParaRPr lang="en-US" dirty="0"/>
          </a:p>
          <a:p>
            <a:r>
              <a:rPr lang="en-US" dirty="0"/>
              <a:t>Observe a bunch of microbursts and make a distribution of them in LEO and the magnetic equator. </a:t>
            </a:r>
          </a:p>
          <a:p>
            <a:endParaRPr lang="en-US" dirty="0"/>
          </a:p>
          <a:p>
            <a:r>
              <a:rPr lang="en-US" dirty="0"/>
              <a:t>Then compare to waves </a:t>
            </a:r>
          </a:p>
          <a:p>
            <a:endParaRPr lang="en-US" dirty="0"/>
          </a:p>
          <a:p>
            <a:r>
              <a:rPr lang="en-US" dirty="0"/>
              <a:t>First step is to identify microbursts in the data…</a:t>
            </a:r>
          </a:p>
        </p:txBody>
      </p:sp>
      <p:sp>
        <p:nvSpPr>
          <p:cNvPr id="4" name="Slide Number Placeholder 3"/>
          <p:cNvSpPr>
            <a:spLocks noGrp="1"/>
          </p:cNvSpPr>
          <p:nvPr>
            <p:ph type="sldNum" sz="quarter" idx="5"/>
          </p:nvPr>
        </p:nvSpPr>
        <p:spPr/>
        <p:txBody>
          <a:bodyPr/>
          <a:lstStyle/>
          <a:p>
            <a:fld id="{BD350EA3-8B7D-4028-8E73-5E0B1447F6A2}" type="slidenum">
              <a:rPr lang="en-US" smtClean="0"/>
              <a:t>23</a:t>
            </a:fld>
            <a:endParaRPr lang="en-US"/>
          </a:p>
        </p:txBody>
      </p:sp>
    </p:spTree>
    <p:extLst>
      <p:ext uri="{BB962C8B-B14F-4D97-AF65-F5344CB8AC3E}">
        <p14:creationId xmlns:p14="http://schemas.microsoft.com/office/powerpoint/2010/main" val="3865512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Microbursts first identified individually using burst param – which has been successfully used in other studies.</a:t>
            </a:r>
          </a:p>
          <a:p>
            <a:endParaRPr lang="en-US" dirty="0"/>
          </a:p>
          <a:p>
            <a:r>
              <a:rPr lang="en-US" dirty="0"/>
              <a:t>Then microbursts were cross correlated. If a microburst CC with no microburst the CC is low, and CC with a microburst will be high.</a:t>
            </a:r>
          </a:p>
          <a:p>
            <a:endParaRPr lang="en-US" dirty="0"/>
          </a:p>
          <a:p>
            <a:r>
              <a:rPr lang="en-US" dirty="0"/>
              <a:t>Here are examples of microbursts observed at various separations up to 70 km.</a:t>
            </a:r>
          </a:p>
          <a:p>
            <a:endParaRPr lang="en-US" dirty="0"/>
          </a:p>
          <a:p>
            <a:r>
              <a:rPr lang="en-US" dirty="0"/>
              <a:t>Now we use these highly correlated microbursts to make the microburst distribution.</a:t>
            </a:r>
          </a:p>
        </p:txBody>
      </p:sp>
      <p:sp>
        <p:nvSpPr>
          <p:cNvPr id="4" name="Slide Number Placeholder 3"/>
          <p:cNvSpPr>
            <a:spLocks noGrp="1"/>
          </p:cNvSpPr>
          <p:nvPr>
            <p:ph type="sldNum" sz="quarter" idx="5"/>
          </p:nvPr>
        </p:nvSpPr>
        <p:spPr/>
        <p:txBody>
          <a:bodyPr/>
          <a:lstStyle/>
          <a:p>
            <a:fld id="{BD350EA3-8B7D-4028-8E73-5E0B1447F6A2}" type="slidenum">
              <a:rPr lang="en-US" smtClean="0"/>
              <a:t>24</a:t>
            </a:fld>
            <a:endParaRPr lang="en-US"/>
          </a:p>
        </p:txBody>
      </p:sp>
    </p:spTree>
    <p:extLst>
      <p:ext uri="{BB962C8B-B14F-4D97-AF65-F5344CB8AC3E}">
        <p14:creationId xmlns:p14="http://schemas.microsoft.com/office/powerpoint/2010/main" val="201464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use the dataset of correlated microbursts to FIRST estimate the microburst distribution in LEO, and THEN the magnetic equator in a few slides.</a:t>
            </a:r>
          </a:p>
          <a:p>
            <a:endParaRPr lang="en-US" dirty="0"/>
          </a:p>
          <a:p>
            <a:r>
              <a:rPr lang="en-US" dirty="0"/>
              <a:t>Used the complementary cumulative distribution function to calculate the percent of microbursts larger than the AC6 separation. &lt;&lt; TALK ABOUT F(s) &gt;&gt;. </a:t>
            </a:r>
          </a:p>
          <a:p>
            <a:endParaRPr lang="en-US" dirty="0"/>
          </a:p>
          <a:p>
            <a:r>
              <a:rPr lang="en-US" dirty="0"/>
              <a:t>Binned the data into 5 km bins and counted the number of correlated microbursts. </a:t>
            </a:r>
          </a:p>
          <a:p>
            <a:endParaRPr lang="en-US" dirty="0"/>
          </a:p>
          <a:p>
            <a:r>
              <a:rPr lang="en-US" dirty="0"/>
              <a:t>This estimate is biased because AC6 did not spend equal amount of time at each separation &lt;&lt; MENTION LOWER LEFT PLOT &gt;&gt;. Thus I corrected for this bias with the </a:t>
            </a:r>
            <a:r>
              <a:rPr lang="en-US" dirty="0" err="1"/>
              <a:t>S_max</a:t>
            </a:r>
            <a:r>
              <a:rPr lang="en-US" dirty="0"/>
              <a:t>/</a:t>
            </a:r>
            <a:r>
              <a:rPr lang="en-US" dirty="0" err="1"/>
              <a:t>S_i</a:t>
            </a:r>
            <a:r>
              <a:rPr lang="en-US" dirty="0"/>
              <a:t> scaling.</a:t>
            </a:r>
          </a:p>
          <a:p>
            <a:endParaRPr lang="en-US" dirty="0"/>
          </a:p>
          <a:p>
            <a:r>
              <a:rPr lang="en-US" dirty="0"/>
              <a:t>&lt;&lt; TALK ABOUT RHS PLOT &gt;&gt;</a:t>
            </a:r>
          </a:p>
          <a:p>
            <a:r>
              <a:rPr lang="en-US" dirty="0"/>
              <a:t>Top panel shows the distribution as a function of AC6 separation</a:t>
            </a:r>
            <a:r>
              <a:rPr lang="en-US"/>
              <a:t>. Middle </a:t>
            </a:r>
            <a:r>
              <a:rPr lang="en-US" dirty="0"/>
              <a:t>panel quantifies this and has evidence of two populations, observed at sub 20 km and 70-80 km AC6 separations.</a:t>
            </a:r>
          </a:p>
        </p:txBody>
      </p:sp>
      <p:sp>
        <p:nvSpPr>
          <p:cNvPr id="4" name="Slide Number Placeholder 3"/>
          <p:cNvSpPr>
            <a:spLocks noGrp="1"/>
          </p:cNvSpPr>
          <p:nvPr>
            <p:ph type="sldNum" sz="quarter" idx="5"/>
          </p:nvPr>
        </p:nvSpPr>
        <p:spPr/>
        <p:txBody>
          <a:bodyPr/>
          <a:lstStyle/>
          <a:p>
            <a:fld id="{BD350EA3-8B7D-4028-8E73-5E0B1447F6A2}" type="slidenum">
              <a:rPr lang="en-US" smtClean="0"/>
              <a:t>25</a:t>
            </a:fld>
            <a:endParaRPr lang="en-US"/>
          </a:p>
        </p:txBody>
      </p:sp>
    </p:spTree>
    <p:extLst>
      <p:ext uri="{BB962C8B-B14F-4D97-AF65-F5344CB8AC3E}">
        <p14:creationId xmlns:p14="http://schemas.microsoft.com/office/powerpoint/2010/main" val="1860105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Unfortunately (or fortunately) we have to do more work and model this distribution. </a:t>
            </a:r>
            <a:endParaRPr lang="en-US" dirty="0"/>
          </a:p>
          <a:p>
            <a:endParaRPr lang="en-US" dirty="0"/>
          </a:p>
          <a:p>
            <a:r>
              <a:rPr lang="en-US"/>
              <a:t>A Monte Carlo and analytic models were developed to account for the random microburst locations and sizes. Monte Carlo model is easy to implement and generalize, and the analytic model highlights the geometry.</a:t>
            </a:r>
            <a:endParaRPr lang="en-US" dirty="0"/>
          </a:p>
          <a:p>
            <a:endParaRPr lang="en-US" dirty="0"/>
          </a:p>
          <a:p>
            <a:r>
              <a:rPr lang="en-US"/>
              <a:t>These models are general and can account for continuous PDFs but we will investigate simpler, discrete PDFs that are easy to interpret. </a:t>
            </a:r>
            <a:endParaRPr lang="en-US" dirty="0"/>
          </a:p>
          <a:p>
            <a:endParaRPr lang="en-US" dirty="0"/>
          </a:p>
          <a:p>
            <a:r>
              <a:rPr lang="en-US"/>
              <a:t>&lt;&lt;POINT TO BOTTOM LEFT PLOT&gt;&gt; Three types of microbursts: one too far away to be seen, one observed by only one sc, and one observed by two spacecraft. &lt;&lt;POINT TO BOTTOM MIDDLE PLOT &gt;&gt; If we scatter a bunch of microburst circles and color code their centers, we get the following color distribution. This is the basis for the analytic model.</a:t>
            </a:r>
          </a:p>
          <a:p>
            <a:endParaRPr lang="en-US" dirty="0"/>
          </a:p>
          <a:p>
            <a:r>
              <a:rPr lang="en-US"/>
              <a:t>Now with all this, the &lt;&lt; BOTTOM RIGHT &gt;&gt; panel shows the modeled fraction of microbursts given a one-size microburst population with a 40 km diameter. Also I superposed the AC6 data. </a:t>
            </a:r>
            <a:endParaRPr lang="en-US" dirty="0"/>
          </a:p>
          <a:p>
            <a:endParaRPr lang="en-US" dirty="0"/>
          </a:p>
          <a:p>
            <a:r>
              <a:rPr lang="en-US"/>
              <a:t>Both models are consistent. </a:t>
            </a:r>
            <a:r>
              <a:rPr lang="en-US" kern="1200">
                <a:effectLst/>
              </a:rPr>
              <a:t>Mention that the fast drop off up to 20 km does not mean the microburst is 20 km while it is in fact 40 km. The departure of the data from the modeled F shows evidence of another microburst population. All in all, these microbursts may be bigger than they appear.</a:t>
            </a:r>
            <a:endParaRPr lang="en-US"/>
          </a:p>
          <a:p>
            <a:endParaRPr lang="en-US" dirty="0"/>
          </a:p>
          <a:p>
            <a:r>
              <a:rPr lang="en-US"/>
              <a:t>Now given a prescribed microburst PDF, what are the optimal model parameters? We use Bayesian inference and Markov Chain Monte Carlo.</a:t>
            </a:r>
          </a:p>
        </p:txBody>
      </p:sp>
      <p:sp>
        <p:nvSpPr>
          <p:cNvPr id="4" name="Slide Number Placeholder 3"/>
          <p:cNvSpPr>
            <a:spLocks noGrp="1"/>
          </p:cNvSpPr>
          <p:nvPr>
            <p:ph type="sldNum" sz="quarter" idx="5"/>
          </p:nvPr>
        </p:nvSpPr>
        <p:spPr/>
        <p:txBody>
          <a:bodyPr/>
          <a:lstStyle/>
          <a:p>
            <a:fld id="{BD350EA3-8B7D-4028-8E73-5E0B1447F6A2}" type="slidenum">
              <a:rPr lang="en-US" smtClean="0"/>
              <a:t>26</a:t>
            </a:fld>
            <a:endParaRPr lang="en-US"/>
          </a:p>
        </p:txBody>
      </p:sp>
    </p:spTree>
    <p:extLst>
      <p:ext uri="{BB962C8B-B14F-4D97-AF65-F5344CB8AC3E}">
        <p14:creationId xmlns:p14="http://schemas.microsoft.com/office/powerpoint/2010/main" val="140296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(or fortunately) we have to do more work and model this distribution. </a:t>
            </a:r>
          </a:p>
          <a:p>
            <a:endParaRPr lang="en-US" dirty="0"/>
          </a:p>
          <a:p>
            <a:r>
              <a:rPr lang="en-US"/>
              <a:t>A Monte Carlo and analytic models were developed to account for the random microburst locations and sizes. Monte Carlo model is easy to implement and generalize, and the analytic model highlights the geometry.</a:t>
            </a:r>
          </a:p>
          <a:p>
            <a:endParaRPr lang="en-US" dirty="0">
              <a:cs typeface="Calibri"/>
            </a:endParaRPr>
          </a:p>
          <a:p>
            <a:r>
              <a:rPr lang="en-US"/>
              <a:t>These models are general and can account for continuous PDFs but we will investigate simpler, discrete PDFs that are easy to interpret. </a:t>
            </a:r>
          </a:p>
          <a:p>
            <a:endParaRPr lang="en-US" dirty="0"/>
          </a:p>
          <a:p>
            <a:r>
              <a:rPr lang="en-US" dirty="0"/>
              <a:t>&lt;&lt;POINT TO BOTTOM LEFT PLOT&gt;&gt; Three types of microbursts: one too far away to be seen, one observed by only one </a:t>
            </a:r>
            <a:r>
              <a:rPr lang="en-US" err="1"/>
              <a:t>sc</a:t>
            </a:r>
            <a:r>
              <a:rPr lang="en-US" dirty="0"/>
              <a:t>, and one observed by two spacecraft. &lt;&lt;POINT TO BOTTOM MIDDLE PLOT &gt;&gt; If we scatter a bunch of microburst circles and color code their centers, we get the following color distribution. This is the basis for the analytic model.</a:t>
            </a:r>
          </a:p>
          <a:p>
            <a:endParaRPr lang="en-US" dirty="0"/>
          </a:p>
          <a:p>
            <a:r>
              <a:rPr lang="en-US" dirty="0"/>
              <a:t>Now with all this, the &lt;&lt; BOTTOM RIGHT &gt;&gt; panel shows the modeled fraction of microbursts given a one-size microburst population with a 40 km diameter. Also I superposed the AC6 data. </a:t>
            </a:r>
          </a:p>
          <a:p>
            <a:endParaRPr lang="en-US" dirty="0"/>
          </a:p>
          <a:p>
            <a:r>
              <a:rPr lang="en-US" dirty="0"/>
              <a:t>Both models are </a:t>
            </a:r>
            <a:r>
              <a:rPr lang="en-US"/>
              <a:t>consistent</a:t>
            </a:r>
            <a:r>
              <a:rPr lang="en-US" dirty="0"/>
              <a:t>. </a:t>
            </a:r>
            <a:r>
              <a:rPr lang="en-US" sz="1200" kern="1200" dirty="0">
                <a:solidFill>
                  <a:schemeClr val="tx1"/>
                </a:solidFill>
                <a:effectLst/>
                <a:latin typeface="+mn-lt"/>
                <a:ea typeface="+mn-ea"/>
                <a:cs typeface="+mn-cs"/>
              </a:rPr>
              <a:t>Mention that the fast drop off up to 20 km does not mean the microburst is 20 km while it is in fact 40 km. The departure of the data from the modeled F shows evidence of another microburst population. All in all, these microbursts may be bigger than they appear.</a:t>
            </a:r>
            <a:endParaRPr lang="en-US"/>
          </a:p>
          <a:p>
            <a:endParaRPr lang="en-US" dirty="0"/>
          </a:p>
          <a:p>
            <a:r>
              <a:rPr lang="en-US" dirty="0"/>
              <a:t>Now given a prescribed microburst PDF, what are the optimal model parameters? We use Bayesian inference and Markov Chain Monte Carlo.</a:t>
            </a:r>
          </a:p>
        </p:txBody>
      </p:sp>
      <p:sp>
        <p:nvSpPr>
          <p:cNvPr id="4" name="Slide Number Placeholder 3"/>
          <p:cNvSpPr>
            <a:spLocks noGrp="1"/>
          </p:cNvSpPr>
          <p:nvPr>
            <p:ph type="sldNum" sz="quarter" idx="5"/>
          </p:nvPr>
        </p:nvSpPr>
        <p:spPr/>
        <p:txBody>
          <a:bodyPr/>
          <a:lstStyle/>
          <a:p>
            <a:fld id="{BD350EA3-8B7D-4028-8E73-5E0B1447F6A2}" type="slidenum">
              <a:rPr lang="en-US" smtClean="0"/>
              <a:t>27</a:t>
            </a:fld>
            <a:endParaRPr lang="en-US"/>
          </a:p>
        </p:txBody>
      </p:sp>
    </p:spTree>
    <p:extLst>
      <p:ext uri="{BB962C8B-B14F-4D97-AF65-F5344CB8AC3E}">
        <p14:creationId xmlns:p14="http://schemas.microsoft.com/office/powerpoint/2010/main" val="1078122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estimated the range of PDF parameters consistent with the data using a Markov Chain Monte Carlo.</a:t>
            </a:r>
          </a:p>
          <a:p>
            <a:endParaRPr lang="en-US" dirty="0"/>
          </a:p>
          <a:p>
            <a:r>
              <a:rPr lang="en-US" dirty="0"/>
              <a:t>&lt;&lt; TALK ABOUT ONE SIZE MODEL &gt;&gt; </a:t>
            </a:r>
          </a:p>
          <a:p>
            <a:r>
              <a:rPr lang="en-US" dirty="0"/>
              <a:t>We will estimate the range of microburst sizes consistent with the data assuming all microbursts are one size. The top panel shows the posterior PDF and the bottom panel shows the range of modeled cumulative distributions. &lt;&lt;TALK ABOUT THE VARIOUS LINES &gt;&gt;</a:t>
            </a:r>
          </a:p>
          <a:p>
            <a:endParaRPr lang="en-US" dirty="0"/>
          </a:p>
          <a:p>
            <a:r>
              <a:rPr lang="en-US" dirty="0"/>
              <a:t>&lt;&lt; TALK ABOUT THE TWO SIZE MODEL &gt;&gt;</a:t>
            </a:r>
          </a:p>
          <a:p>
            <a:r>
              <a:rPr lang="en-US" dirty="0"/>
              <a:t>Mention parameters and the same idea for the posterior PDF. The range of cumulative distributions. There is a tighter variance, but that is to be expected with two extra free parameters.</a:t>
            </a:r>
          </a:p>
          <a:p>
            <a:endParaRPr lang="en-US" dirty="0"/>
          </a:p>
          <a:p>
            <a:r>
              <a:rPr lang="en-US" dirty="0"/>
              <a:t>I also modeled simple continuous PDF distributions and the results are very similar. The current evidence supports a bimodal microburst distribution.</a:t>
            </a:r>
          </a:p>
        </p:txBody>
      </p:sp>
      <p:sp>
        <p:nvSpPr>
          <p:cNvPr id="4" name="Slide Number Placeholder 3"/>
          <p:cNvSpPr>
            <a:spLocks noGrp="1"/>
          </p:cNvSpPr>
          <p:nvPr>
            <p:ph type="sldNum" sz="quarter" idx="5"/>
          </p:nvPr>
        </p:nvSpPr>
        <p:spPr/>
        <p:txBody>
          <a:bodyPr/>
          <a:lstStyle/>
          <a:p>
            <a:fld id="{BD350EA3-8B7D-4028-8E73-5E0B1447F6A2}" type="slidenum">
              <a:rPr lang="en-US" smtClean="0"/>
              <a:t>28</a:t>
            </a:fld>
            <a:endParaRPr lang="en-US"/>
          </a:p>
        </p:txBody>
      </p:sp>
    </p:spTree>
    <p:extLst>
      <p:ext uri="{BB962C8B-B14F-4D97-AF65-F5344CB8AC3E}">
        <p14:creationId xmlns:p14="http://schemas.microsoft.com/office/powerpoint/2010/main" val="1188161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say… “Now how does this distribution compare to the distribution of waves?”</a:t>
            </a:r>
          </a:p>
        </p:txBody>
      </p:sp>
      <p:sp>
        <p:nvSpPr>
          <p:cNvPr id="4" name="Slide Number Placeholder 3"/>
          <p:cNvSpPr>
            <a:spLocks noGrp="1"/>
          </p:cNvSpPr>
          <p:nvPr>
            <p:ph type="sldNum" sz="quarter" idx="5"/>
          </p:nvPr>
        </p:nvSpPr>
        <p:spPr/>
        <p:txBody>
          <a:bodyPr/>
          <a:lstStyle/>
          <a:p>
            <a:fld id="{BD350EA3-8B7D-4028-8E73-5E0B1447F6A2}" type="slidenum">
              <a:rPr lang="en-US" smtClean="0"/>
              <a:t>29</a:t>
            </a:fld>
            <a:endParaRPr lang="en-US"/>
          </a:p>
        </p:txBody>
      </p:sp>
    </p:spTree>
    <p:extLst>
      <p:ext uri="{BB962C8B-B14F-4D97-AF65-F5344CB8AC3E}">
        <p14:creationId xmlns:p14="http://schemas.microsoft.com/office/powerpoint/2010/main" val="311212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Wanted an apples to applies comparison so analyzed both datasets in the similar way. </a:t>
            </a:r>
          </a:p>
          <a:p>
            <a:endParaRPr lang="en-US" dirty="0"/>
          </a:p>
          <a:p>
            <a:r>
              <a:rPr lang="en-US" dirty="0"/>
              <a:t>Looked at if high or low amplitudes chorus waves correlate more with microbursts</a:t>
            </a:r>
          </a:p>
          <a:p>
            <a:endParaRPr lang="en-US" dirty="0"/>
          </a:p>
          <a:p>
            <a:r>
              <a:rPr lang="en-US" dirty="0"/>
              <a:t>In each AC6 or THEMIS separation bin, the fraction of highly correlated waves and microbursts -- CC &gt; 0.8 -- was calculated.</a:t>
            </a:r>
          </a:p>
          <a:p>
            <a:endParaRPr lang="en-US" dirty="0"/>
          </a:p>
          <a:p>
            <a:r>
              <a:rPr lang="en-US" dirty="0"/>
              <a:t>Microburst distribution more closely follows the higher amplitude chorus waves</a:t>
            </a:r>
          </a:p>
          <a:p>
            <a:endParaRPr lang="en-US" dirty="0"/>
          </a:p>
          <a:p>
            <a:r>
              <a:rPr lang="en-US" dirty="0"/>
              <a:t>THEMIS == </a:t>
            </a:r>
            <a:r>
              <a:rPr lang="en-US" sz="1200" b="0" i="0" kern="1200" dirty="0">
                <a:solidFill>
                  <a:schemeClr val="tx1"/>
                </a:solidFill>
                <a:effectLst/>
                <a:latin typeface="+mn-lt"/>
                <a:ea typeface="+mn-ea"/>
                <a:cs typeface="+mn-cs"/>
              </a:rPr>
              <a:t>Time History of Events and Macroscale Interactions during </a:t>
            </a:r>
            <a:r>
              <a:rPr lang="en-US" sz="1200" b="0" i="0" kern="1200" dirty="0" err="1">
                <a:solidFill>
                  <a:schemeClr val="tx1"/>
                </a:solidFill>
                <a:effectLst/>
                <a:latin typeface="+mn-lt"/>
                <a:ea typeface="+mn-ea"/>
                <a:cs typeface="+mn-cs"/>
              </a:rPr>
              <a:t>Substorms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THEMIS is a NASA constellation mission on a highly elliptical orbit</a:t>
            </a:r>
            <a:endParaRPr lang="en-US" dirty="0"/>
          </a:p>
          <a:p>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30</a:t>
            </a:fld>
            <a:endParaRPr lang="en-US"/>
          </a:p>
        </p:txBody>
      </p:sp>
    </p:spTree>
    <p:extLst>
      <p:ext uri="{BB962C8B-B14F-4D97-AF65-F5344CB8AC3E}">
        <p14:creationId xmlns:p14="http://schemas.microsoft.com/office/powerpoint/2010/main" val="236221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Mention the structures left to right.</a:t>
            </a:r>
          </a:p>
          <a:p>
            <a:endParaRPr lang="en-US" dirty="0">
              <a:cs typeface="Calibri"/>
            </a:endParaRPr>
          </a:p>
          <a:p>
            <a:r>
              <a:rPr lang="en-US" dirty="0">
                <a:cs typeface="Calibri"/>
              </a:rPr>
              <a:t>Solar wind travels to the right. In its frame of reference the Earth is an obstacle moving towards it at supersonic speeds. </a:t>
            </a:r>
          </a:p>
          <a:p>
            <a:endParaRPr lang="en-US" dirty="0">
              <a:cs typeface="Calibri"/>
            </a:endParaRPr>
          </a:p>
          <a:p>
            <a:r>
              <a:rPr lang="en-US" dirty="0">
                <a:cs typeface="Calibri"/>
              </a:rPr>
              <a:t>The solar wind encounters the bow shock which compresses and heats the solar wind plasma which then flows around the magnetosphere in the </a:t>
            </a:r>
            <a:r>
              <a:rPr lang="en-US" dirty="0" err="1">
                <a:cs typeface="Calibri"/>
              </a:rPr>
              <a:t>magnetosheath</a:t>
            </a:r>
            <a:r>
              <a:rPr lang="en-US" dirty="0">
                <a:cs typeface="Calibri"/>
              </a:rPr>
              <a:t>. The boundary between the solar wind plasma and the magnetosphere is the magnetopause. Earth’s magnetic field is contained by the magnetopause.</a:t>
            </a:r>
          </a:p>
          <a:p>
            <a:endParaRPr lang="en-US" dirty="0">
              <a:cs typeface="Calibri"/>
            </a:endParaRPr>
          </a:p>
          <a:p>
            <a:r>
              <a:rPr lang="en-US" dirty="0">
                <a:cs typeface="Calibri"/>
              </a:rPr>
              <a:t>The region most relevant to my work is the inner magnetosphere…</a:t>
            </a:r>
          </a:p>
        </p:txBody>
      </p:sp>
      <p:sp>
        <p:nvSpPr>
          <p:cNvPr id="4" name="Slide Number Placeholder 3"/>
          <p:cNvSpPr>
            <a:spLocks noGrp="1"/>
          </p:cNvSpPr>
          <p:nvPr>
            <p:ph type="sldNum" sz="quarter" idx="5"/>
          </p:nvPr>
        </p:nvSpPr>
        <p:spPr/>
        <p:txBody>
          <a:bodyPr/>
          <a:lstStyle/>
          <a:p>
            <a:fld id="{BD350EA3-8B7D-4028-8E73-5E0B1447F6A2}" type="slidenum">
              <a:rPr lang="en-US" smtClean="0"/>
              <a:t>3</a:t>
            </a:fld>
            <a:endParaRPr lang="en-US"/>
          </a:p>
        </p:txBody>
      </p:sp>
    </p:spTree>
    <p:extLst>
      <p:ext uri="{BB962C8B-B14F-4D97-AF65-F5344CB8AC3E}">
        <p14:creationId xmlns:p14="http://schemas.microsoft.com/office/powerpoint/2010/main" val="1399618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31</a:t>
            </a:fld>
            <a:endParaRPr lang="en-US"/>
          </a:p>
        </p:txBody>
      </p:sp>
    </p:spTree>
    <p:extLst>
      <p:ext uri="{BB962C8B-B14F-4D97-AF65-F5344CB8AC3E}">
        <p14:creationId xmlns:p14="http://schemas.microsoft.com/office/powerpoint/2010/main" val="1932664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switch gears a little bit and look at a microburst scattering observation made in the heart of the radiation belts where both the waves and particles were observed in-situ.</a:t>
            </a:r>
          </a:p>
        </p:txBody>
      </p:sp>
      <p:sp>
        <p:nvSpPr>
          <p:cNvPr id="4" name="Slide Number Placeholder 3"/>
          <p:cNvSpPr>
            <a:spLocks noGrp="1"/>
          </p:cNvSpPr>
          <p:nvPr>
            <p:ph type="sldNum" sz="quarter" idx="5"/>
          </p:nvPr>
        </p:nvSpPr>
        <p:spPr/>
        <p:txBody>
          <a:bodyPr/>
          <a:lstStyle/>
          <a:p>
            <a:fld id="{BD350EA3-8B7D-4028-8E73-5E0B1447F6A2}" type="slidenum">
              <a:rPr lang="en-US" smtClean="0"/>
              <a:t>32</a:t>
            </a:fld>
            <a:endParaRPr lang="en-US"/>
          </a:p>
        </p:txBody>
      </p:sp>
    </p:spTree>
    <p:extLst>
      <p:ext uri="{BB962C8B-B14F-4D97-AF65-F5344CB8AC3E}">
        <p14:creationId xmlns:p14="http://schemas.microsoft.com/office/powerpoint/2010/main" val="1341853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Low inclination so spends a long time near the magnetic equator near apogee.</a:t>
            </a:r>
          </a:p>
          <a:p>
            <a:endParaRPr lang="en-US" dirty="0">
              <a:cs typeface="Calibri"/>
            </a:endParaRPr>
          </a:p>
          <a:p>
            <a:r>
              <a:rPr lang="en-US" dirty="0">
                <a:cs typeface="Calibri"/>
              </a:rPr>
              <a:t>Describe instruments: </a:t>
            </a:r>
            <a:endParaRPr lang="en-US" dirty="0"/>
          </a:p>
          <a:p>
            <a:r>
              <a:rPr lang="en-US" dirty="0" err="1">
                <a:cs typeface="Calibri"/>
              </a:rPr>
              <a:t>MagEIS</a:t>
            </a:r>
            <a:r>
              <a:rPr lang="en-US" dirty="0">
                <a:cs typeface="Calibri"/>
              </a:rPr>
              <a:t> – One look direction</a:t>
            </a:r>
            <a:endParaRPr lang="en-US" dirty="0"/>
          </a:p>
          <a:p>
            <a:r>
              <a:rPr lang="en-US" dirty="0">
                <a:cs typeface="Calibri"/>
              </a:rPr>
              <a:t>RBSPICE -- fan of 5 telescopes</a:t>
            </a:r>
          </a:p>
          <a:p>
            <a:endParaRPr lang="en-US" dirty="0">
              <a:cs typeface="Calibri"/>
            </a:endParaRPr>
          </a:p>
          <a:p>
            <a:r>
              <a:rPr lang="en-US" dirty="0">
                <a:cs typeface="Calibri"/>
              </a:rPr>
              <a:t>The spin makes the data harder to analyze.</a:t>
            </a:r>
          </a:p>
        </p:txBody>
      </p:sp>
      <p:sp>
        <p:nvSpPr>
          <p:cNvPr id="4" name="Slide Number Placeholder 3"/>
          <p:cNvSpPr>
            <a:spLocks noGrp="1"/>
          </p:cNvSpPr>
          <p:nvPr>
            <p:ph type="sldNum" sz="quarter" idx="5"/>
          </p:nvPr>
        </p:nvSpPr>
        <p:spPr/>
        <p:txBody>
          <a:bodyPr/>
          <a:lstStyle/>
          <a:p>
            <a:fld id="{BD350EA3-8B7D-4028-8E73-5E0B1447F6A2}" type="slidenum">
              <a:rPr lang="en-US" smtClean="0"/>
              <a:t>33</a:t>
            </a:fld>
            <a:endParaRPr lang="en-US"/>
          </a:p>
        </p:txBody>
      </p:sp>
    </p:spTree>
    <p:extLst>
      <p:ext uri="{BB962C8B-B14F-4D97-AF65-F5344CB8AC3E}">
        <p14:creationId xmlns:p14="http://schemas.microsoft.com/office/powerpoint/2010/main" val="27497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overview of the microburst observation with a zoomed in plot in the next slide. </a:t>
            </a:r>
          </a:p>
          <a:p>
            <a:endParaRPr lang="en-US" dirty="0"/>
          </a:p>
          <a:p>
            <a:r>
              <a:rPr lang="en-US" dirty="0"/>
              <a:t>Microburst was observed by </a:t>
            </a:r>
            <a:r>
              <a:rPr lang="en-US" dirty="0" err="1"/>
              <a:t>MagEIS</a:t>
            </a:r>
            <a:r>
              <a:rPr lang="en-US" dirty="0"/>
              <a:t> and RBSPICE when RBSP-A was 19 degrees south of magnetic equator. </a:t>
            </a:r>
          </a:p>
          <a:p>
            <a:endParaRPr lang="en-US" dirty="0"/>
          </a:p>
          <a:p>
            <a:r>
              <a:rPr lang="en-US" dirty="0"/>
              <a:t>Strong wave power in the lower band chorus frequency range observed at this time.</a:t>
            </a:r>
          </a:p>
          <a:p>
            <a:endParaRPr lang="en-US" dirty="0"/>
          </a:p>
          <a:p>
            <a:r>
              <a:rPr lang="en-US" dirty="0"/>
              <a:t>&lt;&lt; DESCRIBE PLOTS &gt;&gt; </a:t>
            </a:r>
          </a:p>
          <a:p>
            <a:pPr marL="228600" indent="-228600">
              <a:buAutoNum type="alphaUcParenR"/>
            </a:pPr>
            <a:r>
              <a:rPr lang="en-US" dirty="0" err="1"/>
              <a:t>MagEIS</a:t>
            </a:r>
            <a:r>
              <a:rPr lang="en-US" dirty="0"/>
              <a:t> flux timeseries with the microburst time bounded by vertical dashed black lines.</a:t>
            </a:r>
          </a:p>
          <a:p>
            <a:pPr marL="228600" indent="-228600">
              <a:buAutoNum type="alphaUcParenR"/>
            </a:pPr>
            <a:r>
              <a:rPr lang="en-US" dirty="0"/>
              <a:t>The local pitch angle evolution of the </a:t>
            </a:r>
            <a:r>
              <a:rPr lang="en-US" dirty="0" err="1"/>
              <a:t>MagEIS</a:t>
            </a:r>
            <a:r>
              <a:rPr lang="en-US" dirty="0"/>
              <a:t> instrument. </a:t>
            </a:r>
            <a:r>
              <a:rPr lang="en-US" dirty="0" err="1"/>
              <a:t>MagEIS</a:t>
            </a:r>
            <a:r>
              <a:rPr lang="en-US" dirty="0"/>
              <a:t> was looking near, but not quite in the 0 degree loss cone.</a:t>
            </a:r>
          </a:p>
          <a:p>
            <a:pPr marL="228600" indent="-228600">
              <a:buAutoNum type="alphaUcParenR"/>
            </a:pPr>
            <a:r>
              <a:rPr lang="en-US" dirty="0"/>
              <a:t>The EMFISIS spectrogram with the 0.1, 0.5, and 1 </a:t>
            </a:r>
            <a:r>
              <a:rPr lang="en-US" dirty="0" err="1"/>
              <a:t>f_ce</a:t>
            </a:r>
            <a:r>
              <a:rPr lang="en-US" dirty="0"/>
              <a:t> lines in cyan, green, and red. Wave power in the lower band chorus frequency range.</a:t>
            </a:r>
          </a:p>
          <a:p>
            <a:pPr marL="228600" indent="-228600">
              <a:buAutoNum type="alphaUcParenR"/>
            </a:pPr>
            <a:endParaRPr lang="en-US" dirty="0"/>
          </a:p>
          <a:p>
            <a:pPr marL="0" indent="0">
              <a:buNone/>
            </a:pPr>
            <a:r>
              <a:rPr lang="en-US" dirty="0"/>
              <a:t>Now lets take a closer look at the particle data.</a:t>
            </a:r>
          </a:p>
        </p:txBody>
      </p:sp>
      <p:sp>
        <p:nvSpPr>
          <p:cNvPr id="4" name="Slide Number Placeholder 3"/>
          <p:cNvSpPr>
            <a:spLocks noGrp="1"/>
          </p:cNvSpPr>
          <p:nvPr>
            <p:ph type="sldNum" sz="quarter" idx="5"/>
          </p:nvPr>
        </p:nvSpPr>
        <p:spPr/>
        <p:txBody>
          <a:bodyPr/>
          <a:lstStyle/>
          <a:p>
            <a:fld id="{BD350EA3-8B7D-4028-8E73-5E0B1447F6A2}" type="slidenum">
              <a:rPr lang="en-US" smtClean="0"/>
              <a:t>34</a:t>
            </a:fld>
            <a:endParaRPr lang="en-US"/>
          </a:p>
        </p:txBody>
      </p:sp>
    </p:spTree>
    <p:extLst>
      <p:ext uri="{BB962C8B-B14F-4D97-AF65-F5344CB8AC3E}">
        <p14:creationId xmlns:p14="http://schemas.microsoft.com/office/powerpoint/2010/main" val="1346903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Microbursts up to 92 keV (green trace) were scattered. </a:t>
            </a:r>
          </a:p>
          <a:p>
            <a:endParaRPr lang="en-US" dirty="0"/>
          </a:p>
          <a:p>
            <a:r>
              <a:rPr lang="en-US" dirty="0"/>
              <a:t>The duration was 150-500 </a:t>
            </a:r>
            <a:r>
              <a:rPr lang="en-US" dirty="0" err="1"/>
              <a:t>ms</a:t>
            </a:r>
            <a:r>
              <a:rPr lang="en-US" dirty="0"/>
              <a:t>, </a:t>
            </a:r>
            <a:r>
              <a:rPr lang="en-US" dirty="0" err="1"/>
              <a:t>typicall</a:t>
            </a:r>
            <a:r>
              <a:rPr lang="en-US" dirty="0"/>
              <a:t> of microbursts</a:t>
            </a:r>
          </a:p>
          <a:p>
            <a:endParaRPr lang="en-US" dirty="0"/>
          </a:p>
          <a:p>
            <a:r>
              <a:rPr lang="en-US" dirty="0"/>
              <a:t>&lt;&lt; TALK ABOUT PLOT &gt;&gt; </a:t>
            </a:r>
          </a:p>
          <a:p>
            <a:r>
              <a:rPr lang="en-US" dirty="0"/>
              <a:t>Mention </a:t>
            </a:r>
            <a:r>
              <a:rPr lang="en-US" dirty="0" err="1"/>
              <a:t>MagEIS</a:t>
            </a:r>
            <a:r>
              <a:rPr lang="en-US" dirty="0"/>
              <a:t> has energy resolution but one look direction</a:t>
            </a:r>
          </a:p>
          <a:p>
            <a:r>
              <a:rPr lang="en-US" dirty="0"/>
              <a:t>RBSPICE has integral energy above 19 keV and 5 different look directions.</a:t>
            </a:r>
          </a:p>
          <a:p>
            <a:endParaRPr lang="en-US" dirty="0"/>
          </a:p>
          <a:p>
            <a:r>
              <a:rPr lang="en-US" dirty="0"/>
              <a:t>Bottom panel shows the Pitch Angle scanning for RBSPICE and </a:t>
            </a:r>
            <a:r>
              <a:rPr lang="en-US" dirty="0" err="1"/>
              <a:t>MagEIS</a:t>
            </a:r>
            <a:r>
              <a:rPr lang="en-US" dirty="0"/>
              <a:t> at this time &lt;&lt; SHOW THE FAMILY OF CURVES &gt;&gt;. </a:t>
            </a:r>
            <a:r>
              <a:rPr lang="en-US" dirty="0" err="1"/>
              <a:t>MagEIS</a:t>
            </a:r>
            <a:r>
              <a:rPr lang="en-US" dirty="0"/>
              <a:t> observed northbound traveling electrons between 25-50 PA and RBSOICE observed those electrons traveling south between 100-160 PA. The PA extent appears to be significant.</a:t>
            </a:r>
          </a:p>
          <a:p>
            <a:endParaRPr lang="en-US" dirty="0"/>
          </a:p>
          <a:p>
            <a:r>
              <a:rPr lang="en-US" dirty="0"/>
              <a:t>Now armed with this data we ask if the microburst scattering can be explained by a diffusion process.</a:t>
            </a:r>
          </a:p>
          <a:p>
            <a:endParaRPr lang="en-US" dirty="0"/>
          </a:p>
          <a:p>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35</a:t>
            </a:fld>
            <a:endParaRPr lang="en-US"/>
          </a:p>
        </p:txBody>
      </p:sp>
    </p:spTree>
    <p:extLst>
      <p:ext uri="{BB962C8B-B14F-4D97-AF65-F5344CB8AC3E}">
        <p14:creationId xmlns:p14="http://schemas.microsoft.com/office/powerpoint/2010/main" val="4121340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When converted to PSD, the angle is the pitch angle and</a:t>
            </a:r>
          </a:p>
          <a:p>
            <a:endParaRPr lang="en-US" dirty="0"/>
          </a:p>
          <a:p>
            <a:r>
              <a:rPr lang="en-US" dirty="0"/>
              <a:t>RBSP-A was 19 degrees off the equator so all electrons that mirrored closer to the equator were not observed. Those electrons were probably the source. This means we need to apply an extrapolation. We will look at how extreme of an interpolation we need to get enough microburst PSD.</a:t>
            </a:r>
          </a:p>
        </p:txBody>
      </p:sp>
      <p:sp>
        <p:nvSpPr>
          <p:cNvPr id="4" name="Slide Number Placeholder 3"/>
          <p:cNvSpPr>
            <a:spLocks noGrp="1"/>
          </p:cNvSpPr>
          <p:nvPr>
            <p:ph type="sldNum" sz="quarter" idx="5"/>
          </p:nvPr>
        </p:nvSpPr>
        <p:spPr/>
        <p:txBody>
          <a:bodyPr/>
          <a:lstStyle/>
          <a:p>
            <a:fld id="{BD350EA3-8B7D-4028-8E73-5E0B1447F6A2}" type="slidenum">
              <a:rPr lang="en-US" smtClean="0"/>
              <a:t>36</a:t>
            </a:fld>
            <a:endParaRPr lang="en-US"/>
          </a:p>
        </p:txBody>
      </p:sp>
    </p:spTree>
    <p:extLst>
      <p:ext uri="{BB962C8B-B14F-4D97-AF65-F5344CB8AC3E}">
        <p14:creationId xmlns:p14="http://schemas.microsoft.com/office/powerpoint/2010/main" val="1093207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busy plot, and we will go through this one step at a time.</a:t>
            </a:r>
          </a:p>
          <a:p>
            <a:endParaRPr lang="en-US" dirty="0"/>
          </a:p>
          <a:p>
            <a:r>
              <a:rPr lang="en-US" dirty="0"/>
              <a:t>The colors up to the dotted white lines is the observed PSD with the microburst shown in yellow and circled. </a:t>
            </a:r>
          </a:p>
          <a:p>
            <a:endParaRPr lang="en-US" dirty="0"/>
          </a:p>
          <a:p>
            <a:r>
              <a:rPr lang="en-US" dirty="0"/>
              <a:t>The white dotted boundary shows the chuck of the equatorial PA that we did not observe since RBSP-A was off the equator.</a:t>
            </a:r>
          </a:p>
          <a:p>
            <a:endParaRPr lang="en-US" dirty="0"/>
          </a:p>
          <a:p>
            <a:r>
              <a:rPr lang="en-US" dirty="0"/>
              <a:t>The resonance curves highlight the region of PSD where electrons will be in resonance with the wave &lt;&lt; POINT TO EQUATION &gt;&gt;.</a:t>
            </a:r>
          </a:p>
          <a:p>
            <a:endParaRPr lang="en-US" dirty="0"/>
          </a:p>
          <a:p>
            <a:r>
              <a:rPr lang="en-US" dirty="0"/>
              <a:t>The dashed cyan curves show the single wave characteristics – trajectories along which resonant particles will move. </a:t>
            </a:r>
            <a:r>
              <a:rPr lang="en-US" dirty="0">
                <a:cs typeface="Calibri"/>
              </a:rPr>
              <a:t>If increase PA electron will gain energy at the expense of the wave and vice-versa.</a:t>
            </a:r>
          </a:p>
          <a:p>
            <a:endParaRPr lang="en-US" dirty="0">
              <a:cs typeface="Calibri"/>
            </a:endParaRPr>
          </a:p>
          <a:p>
            <a:r>
              <a:rPr lang="en-US" dirty="0">
                <a:cs typeface="Calibri"/>
              </a:rPr>
              <a:t>The extrapolated PSD shown here is from a fit to the data. We don’t see any source of microburst PSD and we will now crank up the </a:t>
            </a:r>
            <a:r>
              <a:rPr lang="en-US">
                <a:cs typeface="Calibri"/>
              </a:rPr>
              <a:t>n parameter.</a:t>
            </a:r>
            <a:endParaRPr lang="en-US" dirty="0">
              <a:cs typeface="Calibri"/>
            </a:endParaRPr>
          </a:p>
          <a:p>
            <a:endParaRPr lang="en-US" dirty="0">
              <a:cs typeface="Calibri"/>
            </a:endParaRPr>
          </a:p>
          <a:p>
            <a:r>
              <a:rPr lang="en-US" dirty="0">
                <a:cs typeface="Calibri"/>
              </a:rPr>
              <a:t>Now we explore the parameter space as a function of the scattering latitude and the PSD extrapolation</a:t>
            </a:r>
            <a:endParaRPr lang="en-US" dirty="0"/>
          </a:p>
        </p:txBody>
      </p:sp>
      <p:sp>
        <p:nvSpPr>
          <p:cNvPr id="4" name="Slide Number Placeholder 3"/>
          <p:cNvSpPr>
            <a:spLocks noGrp="1"/>
          </p:cNvSpPr>
          <p:nvPr>
            <p:ph type="sldNum" sz="quarter" idx="10"/>
          </p:nvPr>
        </p:nvSpPr>
        <p:spPr/>
        <p:txBody>
          <a:bodyPr/>
          <a:lstStyle/>
          <a:p>
            <a:fld id="{41DD8FCC-1EBB-412A-A651-282CB08D2DB3}" type="slidenum">
              <a:rPr lang="en-US" smtClean="0"/>
              <a:t>37</a:t>
            </a:fld>
            <a:endParaRPr lang="en-US"/>
          </a:p>
        </p:txBody>
      </p:sp>
    </p:spTree>
    <p:extLst>
      <p:ext uri="{BB962C8B-B14F-4D97-AF65-F5344CB8AC3E}">
        <p14:creationId xmlns:p14="http://schemas.microsoft.com/office/powerpoint/2010/main" val="27819451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Rows: different scattering latitude, near the equator and the spacecraft. Changes magnetic field hence the curves.</a:t>
            </a:r>
          </a:p>
          <a:p>
            <a:endParaRPr lang="en-US" dirty="0"/>
          </a:p>
          <a:p>
            <a:r>
              <a:rPr lang="en-US" dirty="0"/>
              <a:t>Columns show the different PDS extrapolation (background colors change). Use the fit n~0.5, and also 1, 2 and 4.</a:t>
            </a:r>
          </a:p>
          <a:p>
            <a:endParaRPr lang="en-US" dirty="0"/>
          </a:p>
          <a:p>
            <a:r>
              <a:rPr lang="en-US" dirty="0"/>
              <a:t>Looks like you need an n = 4 to even have enough PSD to scatter along characteristic curves. </a:t>
            </a:r>
          </a:p>
          <a:p>
            <a:endParaRPr lang="en-US" dirty="0"/>
          </a:p>
          <a:p>
            <a:r>
              <a:rPr lang="en-US" dirty="0"/>
              <a:t>This is approximately 10x larger than observed! Does not seem plausible. </a:t>
            </a:r>
          </a:p>
        </p:txBody>
      </p:sp>
      <p:sp>
        <p:nvSpPr>
          <p:cNvPr id="4" name="Slide Number Placeholder 3"/>
          <p:cNvSpPr>
            <a:spLocks noGrp="1"/>
          </p:cNvSpPr>
          <p:nvPr>
            <p:ph type="sldNum" sz="quarter" idx="10"/>
          </p:nvPr>
        </p:nvSpPr>
        <p:spPr/>
        <p:txBody>
          <a:bodyPr/>
          <a:lstStyle/>
          <a:p>
            <a:fld id="{41DD8FCC-1EBB-412A-A651-282CB08D2DB3}" type="slidenum">
              <a:rPr lang="en-US" smtClean="0"/>
              <a:t>38</a:t>
            </a:fld>
            <a:endParaRPr lang="en-US"/>
          </a:p>
        </p:txBody>
      </p:sp>
    </p:spTree>
    <p:extLst>
      <p:ext uri="{BB962C8B-B14F-4D97-AF65-F5344CB8AC3E}">
        <p14:creationId xmlns:p14="http://schemas.microsoft.com/office/powerpoint/2010/main" val="816058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 to a few follow on projects that can be done</a:t>
            </a:r>
          </a:p>
        </p:txBody>
      </p:sp>
      <p:sp>
        <p:nvSpPr>
          <p:cNvPr id="4" name="Slide Number Placeholder 3"/>
          <p:cNvSpPr>
            <a:spLocks noGrp="1"/>
          </p:cNvSpPr>
          <p:nvPr>
            <p:ph type="sldNum" sz="quarter" idx="5"/>
          </p:nvPr>
        </p:nvSpPr>
        <p:spPr/>
        <p:txBody>
          <a:bodyPr/>
          <a:lstStyle/>
          <a:p>
            <a:fld id="{BD350EA3-8B7D-4028-8E73-5E0B1447F6A2}" type="slidenum">
              <a:rPr lang="en-US" smtClean="0"/>
              <a:t>39</a:t>
            </a:fld>
            <a:endParaRPr lang="en-US"/>
          </a:p>
        </p:txBody>
      </p:sp>
    </p:spTree>
    <p:extLst>
      <p:ext uri="{BB962C8B-B14F-4D97-AF65-F5344CB8AC3E}">
        <p14:creationId xmlns:p14="http://schemas.microsoft.com/office/powerpoint/2010/main" val="37728579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AC6 data was correlated in time, but I also saved the spatial correlation so we can look at the persistence of stationary structures like curtains. </a:t>
            </a:r>
          </a:p>
          <a:p>
            <a:endParaRPr lang="en-US" dirty="0"/>
          </a:p>
          <a:p>
            <a:r>
              <a:rPr lang="en-US" dirty="0"/>
              <a:t>A more careful study comparing the AC6 microbursts with waves. Can also generalize this to other precipitation and waves.</a:t>
            </a:r>
          </a:p>
          <a:p>
            <a:endParaRPr lang="en-US" dirty="0"/>
          </a:p>
          <a:p>
            <a:r>
              <a:rPr lang="en-US" dirty="0"/>
              <a:t>More microbursts have been identified with RBSP. The few cases I’ve seen were also observed with waves. A statistical study can look for similarities between these microbursts and microbursts observed in LEO. </a:t>
            </a:r>
          </a:p>
        </p:txBody>
      </p:sp>
      <p:sp>
        <p:nvSpPr>
          <p:cNvPr id="4" name="Slide Number Placeholder 3"/>
          <p:cNvSpPr>
            <a:spLocks noGrp="1"/>
          </p:cNvSpPr>
          <p:nvPr>
            <p:ph type="sldNum" sz="quarter" idx="5"/>
          </p:nvPr>
        </p:nvSpPr>
        <p:spPr/>
        <p:txBody>
          <a:bodyPr/>
          <a:lstStyle/>
          <a:p>
            <a:fld id="{BD350EA3-8B7D-4028-8E73-5E0B1447F6A2}" type="slidenum">
              <a:rPr lang="en-US" smtClean="0"/>
              <a:t>40</a:t>
            </a:fld>
            <a:endParaRPr lang="en-US"/>
          </a:p>
        </p:txBody>
      </p:sp>
    </p:spTree>
    <p:extLst>
      <p:ext uri="{BB962C8B-B14F-4D97-AF65-F5344CB8AC3E}">
        <p14:creationId xmlns:p14="http://schemas.microsoft.com/office/powerpoint/2010/main" val="2946681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houses a various particle populations who’s dynamics are mainly controlled by Earth’s nearly dipolar magnetic field.</a:t>
            </a:r>
          </a:p>
        </p:txBody>
      </p:sp>
      <p:sp>
        <p:nvSpPr>
          <p:cNvPr id="4" name="Slide Number Placeholder 3"/>
          <p:cNvSpPr>
            <a:spLocks noGrp="1"/>
          </p:cNvSpPr>
          <p:nvPr>
            <p:ph type="sldNum" sz="quarter" idx="5"/>
          </p:nvPr>
        </p:nvSpPr>
        <p:spPr/>
        <p:txBody>
          <a:bodyPr/>
          <a:lstStyle/>
          <a:p>
            <a:fld id="{BD350EA3-8B7D-4028-8E73-5E0B1447F6A2}" type="slidenum">
              <a:rPr lang="en-US" smtClean="0"/>
              <a:t>4</a:t>
            </a:fld>
            <a:endParaRPr lang="en-US"/>
          </a:p>
        </p:txBody>
      </p:sp>
    </p:spTree>
    <p:extLst>
      <p:ext uri="{BB962C8B-B14F-4D97-AF65-F5344CB8AC3E}">
        <p14:creationId xmlns:p14="http://schemas.microsoft.com/office/powerpoint/2010/main" val="405754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41</a:t>
            </a:fld>
            <a:endParaRPr lang="en-US"/>
          </a:p>
        </p:txBody>
      </p:sp>
    </p:spTree>
    <p:extLst>
      <p:ext uri="{BB962C8B-B14F-4D97-AF65-F5344CB8AC3E}">
        <p14:creationId xmlns:p14="http://schemas.microsoft.com/office/powerpoint/2010/main" val="4288056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Charged particles exhibit three periodic motions from the Lorentz force. Each have a </a:t>
            </a:r>
            <a:r>
              <a:rPr lang="en-US" dirty="0" err="1"/>
              <a:t>correpsoding</a:t>
            </a:r>
            <a:r>
              <a:rPr lang="en-US" dirty="0"/>
              <a:t> adiabatic </a:t>
            </a:r>
            <a:r>
              <a:rPr lang="en-US" dirty="0" err="1"/>
              <a:t>invarient</a:t>
            </a:r>
            <a:endParaRPr lang="en-US" dirty="0"/>
          </a:p>
          <a:p>
            <a:endParaRPr lang="en-US" dirty="0"/>
          </a:p>
          <a:p>
            <a:r>
              <a:rPr lang="en-US" dirty="0"/>
              <a:t>In order from highest to lowest frequency: </a:t>
            </a:r>
          </a:p>
          <a:p>
            <a:endParaRPr lang="en-US" dirty="0"/>
          </a:p>
          <a:p>
            <a:r>
              <a:rPr lang="en-US" dirty="0"/>
              <a:t>Gyration is the highest frequency and you all learned this in intro physics.</a:t>
            </a:r>
          </a:p>
          <a:p>
            <a:endParaRPr lang="en-US" dirty="0"/>
          </a:p>
          <a:p>
            <a:r>
              <a:rPr lang="en-US" dirty="0"/>
              <a:t>Bounce motion arises because Earth’s field is stronger near the poles and particles feel a force a way from the poles. In the next slide I will introduce the pitch angle which defines how far down the field line a particle can travel before it stops and reverses direction.</a:t>
            </a:r>
          </a:p>
          <a:p>
            <a:endParaRPr lang="en-US" dirty="0"/>
          </a:p>
          <a:p>
            <a:r>
              <a:rPr lang="en-US" dirty="0"/>
              <a:t>Drift motion arises from the curvature and radial gradient of B that makes electrons orbit east and ions drift west.</a:t>
            </a:r>
          </a:p>
          <a:p>
            <a:endParaRPr lang="en-US" dirty="0"/>
          </a:p>
          <a:p>
            <a:r>
              <a:rPr lang="en-US" dirty="0"/>
              <a:t>The dynamics that are actively studied involve violation of these adiabatic invariants. These invariants are violated when a force acts at or near the frequency of the periodic motion. For example, chorus waves have frequencies on the order of the gyrofrequency so the gyro motion – as well as the two other periodic motions – are violated.</a:t>
            </a:r>
          </a:p>
        </p:txBody>
      </p:sp>
      <p:sp>
        <p:nvSpPr>
          <p:cNvPr id="4" name="Slide Number Placeholder 3"/>
          <p:cNvSpPr>
            <a:spLocks noGrp="1"/>
          </p:cNvSpPr>
          <p:nvPr>
            <p:ph type="sldNum" sz="quarter" idx="5"/>
          </p:nvPr>
        </p:nvSpPr>
        <p:spPr/>
        <p:txBody>
          <a:bodyPr/>
          <a:lstStyle/>
          <a:p>
            <a:fld id="{BD350EA3-8B7D-4028-8E73-5E0B1447F6A2}" type="slidenum">
              <a:rPr lang="en-US" smtClean="0"/>
              <a:t>5</a:t>
            </a:fld>
            <a:endParaRPr lang="en-US"/>
          </a:p>
        </p:txBody>
      </p:sp>
    </p:spTree>
    <p:extLst>
      <p:ext uri="{BB962C8B-B14F-4D97-AF65-F5344CB8AC3E}">
        <p14:creationId xmlns:p14="http://schemas.microsoft.com/office/powerpoint/2010/main" val="1171592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reference point for </a:t>
            </a:r>
            <a:r>
              <a:rPr lang="en-US" dirty="0">
                <a:cs typeface="Calibri Light"/>
              </a:rPr>
              <a:t>α is at the magnetic equator, but that is just one choice.</a:t>
            </a:r>
            <a:endParaRPr lang="en-US" dirty="0"/>
          </a:p>
          <a:p>
            <a:endParaRPr lang="en-US" dirty="0"/>
          </a:p>
          <a:p>
            <a:r>
              <a:rPr lang="en-US" dirty="0"/>
              <a:t>A smaller </a:t>
            </a:r>
            <a:r>
              <a:rPr lang="en-US" dirty="0">
                <a:cs typeface="Calibri Light"/>
              </a:rPr>
              <a:t>α particle can go closer towards the Earth. </a:t>
            </a:r>
          </a:p>
          <a:p>
            <a:endParaRPr lang="en-US" dirty="0">
              <a:cs typeface="Calibri Light"/>
            </a:endParaRPr>
          </a:p>
          <a:p>
            <a:r>
              <a:rPr lang="en-US" dirty="0">
                <a:cs typeface="Calibri Light"/>
              </a:rPr>
              <a:t>In LEO, where the two CubeSat missions operate, the equatorial pitch angle is only a few degrees. Microbursts are scattered to those αs.</a:t>
            </a:r>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6</a:t>
            </a:fld>
            <a:endParaRPr lang="en-US"/>
          </a:p>
        </p:txBody>
      </p:sp>
    </p:spTree>
    <p:extLst>
      <p:ext uri="{BB962C8B-B14F-4D97-AF65-F5344CB8AC3E}">
        <p14:creationId xmlns:p14="http://schemas.microsoft.com/office/powerpoint/2010/main" val="242124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reference point for </a:t>
            </a:r>
            <a:r>
              <a:rPr lang="en-US" dirty="0">
                <a:cs typeface="Calibri Light"/>
              </a:rPr>
              <a:t>α is at the magnetic equator, but that is just one choice.</a:t>
            </a:r>
            <a:endParaRPr lang="en-US" dirty="0"/>
          </a:p>
          <a:p>
            <a:endParaRPr lang="en-US" dirty="0"/>
          </a:p>
          <a:p>
            <a:r>
              <a:rPr lang="en-US" dirty="0"/>
              <a:t>A smaller </a:t>
            </a:r>
            <a:r>
              <a:rPr lang="en-US" dirty="0">
                <a:cs typeface="Calibri Light"/>
              </a:rPr>
              <a:t>α particle can go closer towards the Earth. </a:t>
            </a:r>
          </a:p>
          <a:p>
            <a:endParaRPr lang="en-US" dirty="0">
              <a:cs typeface="Calibri Light"/>
            </a:endParaRPr>
          </a:p>
          <a:p>
            <a:r>
              <a:rPr lang="en-US" dirty="0">
                <a:cs typeface="Calibri Light"/>
              </a:rPr>
              <a:t>In LEO, where the two CubeSat missions operate, the equatorial pitch angle is only a few degrees. Microbursts are scattered to those αs.</a:t>
            </a:r>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7</a:t>
            </a:fld>
            <a:endParaRPr lang="en-US"/>
          </a:p>
        </p:txBody>
      </p:sp>
    </p:spTree>
    <p:extLst>
      <p:ext uri="{BB962C8B-B14F-4D97-AF65-F5344CB8AC3E}">
        <p14:creationId xmlns:p14="http://schemas.microsoft.com/office/powerpoint/2010/main" val="1344013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inner magnetosphere these particles are organized into the plasmasphere, ring current, and the most relevant population – the radiation belts.</a:t>
            </a:r>
          </a:p>
          <a:p>
            <a:endParaRPr lang="en-US" dirty="0"/>
          </a:p>
          <a:p>
            <a:r>
              <a:rPr lang="en-US" dirty="0"/>
              <a:t>Consists of two belts, inner and outer separated by the slot region. &lt;&lt; GO THROUGH FACTS &gt;&gt;.</a:t>
            </a:r>
          </a:p>
          <a:p>
            <a:endParaRPr lang="en-US" dirty="0"/>
          </a:p>
          <a:p>
            <a:r>
              <a:rPr lang="en-US" dirty="0"/>
              <a:t>Mention L shell after the inner belt. Defines a magnetic field line that intersects the magnetic equator at L Earth radii away from Earth.</a:t>
            </a:r>
          </a:p>
          <a:p>
            <a:endParaRPr lang="en-US" dirty="0"/>
          </a:p>
          <a:p>
            <a:r>
              <a:rPr lang="en-US" dirty="0"/>
              <a:t>Mention that during a radiation belt pass the LEO CubeSat (500ish km) passes through those field lines connecting to the radiation belt.</a:t>
            </a:r>
          </a:p>
        </p:txBody>
      </p:sp>
      <p:sp>
        <p:nvSpPr>
          <p:cNvPr id="4" name="Slide Number Placeholder 3"/>
          <p:cNvSpPr>
            <a:spLocks noGrp="1"/>
          </p:cNvSpPr>
          <p:nvPr>
            <p:ph type="sldNum" sz="quarter" idx="5"/>
          </p:nvPr>
        </p:nvSpPr>
        <p:spPr/>
        <p:txBody>
          <a:bodyPr/>
          <a:lstStyle/>
          <a:p>
            <a:fld id="{BD350EA3-8B7D-4028-8E73-5E0B1447F6A2}" type="slidenum">
              <a:rPr lang="en-US" smtClean="0"/>
              <a:t>8</a:t>
            </a:fld>
            <a:endParaRPr lang="en-US"/>
          </a:p>
        </p:txBody>
      </p:sp>
    </p:spTree>
    <p:extLst>
      <p:ext uri="{BB962C8B-B14F-4D97-AF65-F5344CB8AC3E}">
        <p14:creationId xmlns:p14="http://schemas.microsoft.com/office/powerpoint/2010/main" val="839780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One type of wave is chorus and here is a spectrogram of some from Oleksiy’s work.</a:t>
            </a:r>
          </a:p>
          <a:p>
            <a:endParaRPr lang="en-US" dirty="0">
              <a:cs typeface="Calibri"/>
            </a:endParaRPr>
          </a:p>
          <a:p>
            <a:r>
              <a:rPr lang="en-US" dirty="0">
                <a:cs typeface="Calibri"/>
              </a:rPr>
              <a:t>The reason they are whistler mode is because of their audible sound &lt;&lt; PLAY SOUND &gt;&gt;. You can hear it without modification.</a:t>
            </a:r>
          </a:p>
          <a:p>
            <a:endParaRPr lang="en-US" dirty="0">
              <a:cs typeface="Calibri"/>
            </a:endParaRPr>
          </a:p>
          <a:p>
            <a:r>
              <a:rPr lang="en-US" dirty="0">
                <a:cs typeface="Calibri"/>
              </a:rPr>
              <a:t>Rising tone elements have a ~100 </a:t>
            </a:r>
            <a:r>
              <a:rPr lang="en-US" dirty="0" err="1">
                <a:cs typeface="Calibri"/>
              </a:rPr>
              <a:t>ms</a:t>
            </a:r>
            <a:r>
              <a:rPr lang="en-US" dirty="0">
                <a:cs typeface="Calibri"/>
              </a:rPr>
              <a:t> duration which will be important later</a:t>
            </a:r>
          </a:p>
          <a:p>
            <a:endParaRPr lang="en-US" dirty="0">
              <a:cs typeface="Calibri"/>
            </a:endParaRPr>
          </a:p>
          <a:p>
            <a:r>
              <a:rPr lang="en-US" dirty="0">
                <a:cs typeface="Calibri"/>
              </a:rPr>
              <a:t>Chorus waves are circularly polarized</a:t>
            </a:r>
          </a:p>
          <a:p>
            <a:endParaRPr lang="en-US" dirty="0">
              <a:cs typeface="Calibri"/>
            </a:endParaRPr>
          </a:p>
          <a:p>
            <a:r>
              <a:rPr lang="en-US" dirty="0">
                <a:cs typeface="Calibri"/>
              </a:rPr>
              <a:t>Exist in two frequency bands relative to the electron gyrofrequency</a:t>
            </a:r>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9</a:t>
            </a:fld>
            <a:endParaRPr lang="en-US"/>
          </a:p>
        </p:txBody>
      </p:sp>
    </p:spTree>
    <p:extLst>
      <p:ext uri="{BB962C8B-B14F-4D97-AF65-F5344CB8AC3E}">
        <p14:creationId xmlns:p14="http://schemas.microsoft.com/office/powerpoint/2010/main" val="1223791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7441A6-768B-467A-8857-874C87DABFF5}" type="datetime1">
              <a:rPr lang="en-US" smtClean="0"/>
              <a:t>10/10/2019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E03A5A-98B5-4AE6-ACA7-A4D64D8EAF15}" type="datetime1">
              <a:rPr lang="en-US" smtClean="0"/>
              <a:t>10/10/2019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9889B-9E74-4C58-9091-ED0FB1C6B435}" type="datetime1">
              <a:rPr lang="en-US" smtClean="0"/>
              <a:t>10/10/2019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BA2377-07BA-44BD-B881-EA712B2D54A1}" type="datetime1">
              <a:rPr lang="en-US" smtClean="0"/>
              <a:t>10/10/2019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7EF0D-CD52-43D5-8E79-EBF7863DA417}" type="datetime1">
              <a:rPr lang="en-US" smtClean="0"/>
              <a:t>10/10/2019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8B593-7714-4B61-95CB-577ECC99E65D}" type="datetime1">
              <a:rPr lang="en-US" smtClean="0"/>
              <a:t>10/10/2019</a:t>
            </a:fld>
            <a:endParaRPr lang="en-US"/>
          </a:p>
        </p:txBody>
      </p:sp>
      <p:sp>
        <p:nvSpPr>
          <p:cNvPr id="6" name="Footer Placeholder 5"/>
          <p:cNvSpPr>
            <a:spLocks noGrp="1"/>
          </p:cNvSpPr>
          <p:nvPr>
            <p:ph type="ftr" sz="quarter" idx="11"/>
          </p:nvPr>
        </p:nvSpPr>
        <p:spPr/>
        <p:txBody>
          <a:bodyPr/>
          <a:lstStyle/>
          <a:p>
            <a:r>
              <a:rPr lang="en-US"/>
              <a:t>Mykhaylo Shumko | October 16th, 2019 | PhD defense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5807D9-42C3-4F32-8823-59C5746C2425}" type="datetime1">
              <a:rPr lang="en-US" smtClean="0"/>
              <a:t>10/10/2019</a:t>
            </a:fld>
            <a:endParaRPr lang="en-US"/>
          </a:p>
        </p:txBody>
      </p:sp>
      <p:sp>
        <p:nvSpPr>
          <p:cNvPr id="8" name="Footer Placeholder 7"/>
          <p:cNvSpPr>
            <a:spLocks noGrp="1"/>
          </p:cNvSpPr>
          <p:nvPr>
            <p:ph type="ftr" sz="quarter" idx="11"/>
          </p:nvPr>
        </p:nvSpPr>
        <p:spPr/>
        <p:txBody>
          <a:bodyPr/>
          <a:lstStyle/>
          <a:p>
            <a:r>
              <a:rPr lang="en-US"/>
              <a:t>Mykhaylo Shumko | October 16th, 2019 | PhD defense</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7BCECA-6EE0-4250-91C0-2D1767C1D815}" type="datetime1">
              <a:rPr lang="en-US" smtClean="0"/>
              <a:t>10/10/2019</a:t>
            </a:fld>
            <a:endParaRPr lang="en-US"/>
          </a:p>
        </p:txBody>
      </p:sp>
      <p:sp>
        <p:nvSpPr>
          <p:cNvPr id="4" name="Footer Placeholder 3"/>
          <p:cNvSpPr>
            <a:spLocks noGrp="1"/>
          </p:cNvSpPr>
          <p:nvPr>
            <p:ph type="ftr" sz="quarter" idx="11"/>
          </p:nvPr>
        </p:nvSpPr>
        <p:spPr/>
        <p:txBody>
          <a:bodyPr/>
          <a:lstStyle/>
          <a:p>
            <a:r>
              <a:rPr lang="en-US"/>
              <a:t>Mykhaylo Shumko | October 16th, 2019 | PhD defense</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074C2A-1C2A-4AB2-A182-2E85980BA634}" type="datetime1">
              <a:rPr lang="en-US" smtClean="0"/>
              <a:t>10/10/2019</a:t>
            </a:fld>
            <a:endParaRPr lang="en-US"/>
          </a:p>
        </p:txBody>
      </p:sp>
      <p:sp>
        <p:nvSpPr>
          <p:cNvPr id="3" name="Footer Placeholder 2"/>
          <p:cNvSpPr>
            <a:spLocks noGrp="1"/>
          </p:cNvSpPr>
          <p:nvPr>
            <p:ph type="ftr" sz="quarter" idx="11"/>
          </p:nvPr>
        </p:nvSpPr>
        <p:spPr/>
        <p:txBody>
          <a:bodyPr/>
          <a:lstStyle/>
          <a:p>
            <a:r>
              <a:rPr lang="en-US"/>
              <a:t>Mykhaylo Shumko | October 16th, 2019 | PhD defense</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9B43F5-EF5F-4AD4-95C6-C8DA13DD8131}" type="datetime1">
              <a:rPr lang="en-US" smtClean="0"/>
              <a:t>10/10/2019</a:t>
            </a:fld>
            <a:endParaRPr lang="en-US"/>
          </a:p>
        </p:txBody>
      </p:sp>
      <p:sp>
        <p:nvSpPr>
          <p:cNvPr id="6" name="Footer Placeholder 5"/>
          <p:cNvSpPr>
            <a:spLocks noGrp="1"/>
          </p:cNvSpPr>
          <p:nvPr>
            <p:ph type="ftr" sz="quarter" idx="11"/>
          </p:nvPr>
        </p:nvSpPr>
        <p:spPr/>
        <p:txBody>
          <a:bodyPr/>
          <a:lstStyle/>
          <a:p>
            <a:r>
              <a:rPr lang="en-US"/>
              <a:t>Mykhaylo Shumko | October 16th, 2019 | PhD defense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BF0B89-6AD8-4090-A1DA-2E82F2D0A57B}" type="datetime1">
              <a:rPr lang="en-US" smtClean="0"/>
              <a:t>10/10/2019</a:t>
            </a:fld>
            <a:endParaRPr lang="en-US"/>
          </a:p>
        </p:txBody>
      </p:sp>
      <p:sp>
        <p:nvSpPr>
          <p:cNvPr id="6" name="Footer Placeholder 5"/>
          <p:cNvSpPr>
            <a:spLocks noGrp="1"/>
          </p:cNvSpPr>
          <p:nvPr>
            <p:ph type="ftr" sz="quarter" idx="11"/>
          </p:nvPr>
        </p:nvSpPr>
        <p:spPr/>
        <p:txBody>
          <a:bodyPr/>
          <a:lstStyle/>
          <a:p>
            <a:r>
              <a:rPr lang="en-US"/>
              <a:t>Mykhaylo Shumko | October 16th, 2019 | PhD defense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55DE2-561B-4B35-9322-3723F4E2EF51}" type="datetime1">
              <a:rPr lang="en-US" smtClean="0"/>
              <a:t>10/10/2019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Mykhaylo Shumko | October 16th, 2019 | PhD defense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0.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53.jpg"/><Relationship Id="rId13" Type="http://schemas.openxmlformats.org/officeDocument/2006/relationships/image" Target="../media/image58.png"/><Relationship Id="rId3" Type="http://schemas.openxmlformats.org/officeDocument/2006/relationships/image" Target="../media/image48.gif"/><Relationship Id="rId7" Type="http://schemas.openxmlformats.org/officeDocument/2006/relationships/image" Target="../media/image52.jpg"/><Relationship Id="rId12"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1.jpg"/><Relationship Id="rId11" Type="http://schemas.openxmlformats.org/officeDocument/2006/relationships/image" Target="../media/image56.jpeg"/><Relationship Id="rId5" Type="http://schemas.openxmlformats.org/officeDocument/2006/relationships/image" Target="../media/image50.jpg"/><Relationship Id="rId10" Type="http://schemas.openxmlformats.org/officeDocument/2006/relationships/image" Target="../media/image55.jpg"/><Relationship Id="rId4" Type="http://schemas.openxmlformats.org/officeDocument/2006/relationships/image" Target="../media/image49.jpg"/><Relationship Id="rId9" Type="http://schemas.openxmlformats.org/officeDocument/2006/relationships/image" Target="../media/image54.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ea typeface="+mj-lt"/>
                <a:cs typeface="+mj-lt"/>
              </a:rPr>
              <a:t>Connecting Microburst Precipitation to Its Scattering Mechanism</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err="1">
                <a:cs typeface="Calibri"/>
              </a:rPr>
              <a:t>Mykhaylo</a:t>
            </a:r>
            <a:r>
              <a:rPr lang="en-US" dirty="0">
                <a:cs typeface="Calibri"/>
              </a:rPr>
              <a:t> (Mike) </a:t>
            </a:r>
            <a:r>
              <a:rPr lang="en-US" dirty="0" err="1">
                <a:cs typeface="Calibri"/>
              </a:rPr>
              <a:t>Shumko</a:t>
            </a:r>
          </a:p>
          <a:p>
            <a:r>
              <a:rPr lang="en-US" dirty="0">
                <a:cs typeface="Calibri"/>
              </a:rPr>
              <a:t>October 16th, 2019</a:t>
            </a:r>
          </a:p>
          <a:p>
            <a:r>
              <a:rPr lang="en-US" dirty="0">
                <a:cs typeface="Calibri"/>
              </a:rPr>
              <a:t>Dissertation Defense</a:t>
            </a:r>
          </a:p>
        </p:txBody>
      </p:sp>
      <p:sp>
        <p:nvSpPr>
          <p:cNvPr id="4" name="Footer Placeholder 3">
            <a:extLst>
              <a:ext uri="{FF2B5EF4-FFF2-40B4-BE49-F238E27FC236}">
                <a16:creationId xmlns:a16="http://schemas.microsoft.com/office/drawing/2014/main" id="{3D7B5390-F9EC-43AF-BE73-903E897A2AA8}"/>
              </a:ext>
            </a:extLst>
          </p:cNvPr>
          <p:cNvSpPr>
            <a:spLocks noGrp="1"/>
          </p:cNvSpPr>
          <p:nvPr>
            <p:ph type="ftr" sz="quarter" idx="11"/>
          </p:nvPr>
        </p:nvSpPr>
        <p:spPr>
          <a:xfrm>
            <a:off x="4038600" y="6356350"/>
            <a:ext cx="4114800" cy="365125"/>
          </a:xfrm>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69785AA7-8EC6-453B-B79C-2BF8986842E7}"/>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Toy model of wave-particle scattering with </a:t>
            </a:r>
            <a:r>
              <a:rPr lang="en-US"/>
              <a:t>field-aligned wave</a:t>
            </a:r>
            <a:endParaRPr lang="en-US" dirty="0"/>
          </a:p>
        </p:txBody>
      </p:sp>
      <p:sp>
        <p:nvSpPr>
          <p:cNvPr id="4" name="TextBox 3">
            <a:extLst>
              <a:ext uri="{FF2B5EF4-FFF2-40B4-BE49-F238E27FC236}">
                <a16:creationId xmlns:a16="http://schemas.microsoft.com/office/drawing/2014/main" id="{4BDBD37A-9185-4F9D-9708-B6383C749D3A}"/>
              </a:ext>
            </a:extLst>
          </p:cNvPr>
          <p:cNvSpPr txBox="1"/>
          <p:nvPr/>
        </p:nvSpPr>
        <p:spPr>
          <a:xfrm>
            <a:off x="7898675" y="1722347"/>
            <a:ext cx="418011" cy="461665"/>
          </a:xfrm>
          <a:prstGeom prst="rect">
            <a:avLst/>
          </a:prstGeom>
          <a:noFill/>
        </p:spPr>
        <p:txBody>
          <a:bodyPr wrap="square" rtlCol="0">
            <a:spAutoFit/>
          </a:bodyPr>
          <a:lstStyle/>
          <a:p>
            <a:r>
              <a:rPr lang="en-US" sz="2400" dirty="0">
                <a:solidFill>
                  <a:schemeClr val="bg1"/>
                </a:solidFill>
              </a:rPr>
              <a:t>x</a:t>
            </a:r>
          </a:p>
        </p:txBody>
      </p:sp>
      <p:sp>
        <p:nvSpPr>
          <p:cNvPr id="6" name="TextBox 5">
            <a:extLst>
              <a:ext uri="{FF2B5EF4-FFF2-40B4-BE49-F238E27FC236}">
                <a16:creationId xmlns:a16="http://schemas.microsoft.com/office/drawing/2014/main" id="{EA80F790-8C22-469E-B558-4522E943A3E6}"/>
              </a:ext>
            </a:extLst>
          </p:cNvPr>
          <p:cNvSpPr txBox="1"/>
          <p:nvPr/>
        </p:nvSpPr>
        <p:spPr>
          <a:xfrm>
            <a:off x="6775269" y="3422468"/>
            <a:ext cx="269966" cy="400110"/>
          </a:xfrm>
          <a:prstGeom prst="rect">
            <a:avLst/>
          </a:prstGeom>
          <a:noFill/>
        </p:spPr>
        <p:txBody>
          <a:bodyPr wrap="square" rtlCol="0">
            <a:spAutoFit/>
          </a:bodyPr>
          <a:lstStyle/>
          <a:p>
            <a:r>
              <a:rPr lang="en-US" sz="2000" dirty="0">
                <a:solidFill>
                  <a:schemeClr val="bg1"/>
                </a:solidFill>
              </a:rPr>
              <a:t>y</a:t>
            </a:r>
          </a:p>
        </p:txBody>
      </p:sp>
      <p:sp>
        <p:nvSpPr>
          <p:cNvPr id="9" name="Footer Placeholder 8">
            <a:extLst>
              <a:ext uri="{FF2B5EF4-FFF2-40B4-BE49-F238E27FC236}">
                <a16:creationId xmlns:a16="http://schemas.microsoft.com/office/drawing/2014/main" id="{8FC616EE-4FFA-482B-9B67-93B9B3DFD198}"/>
              </a:ext>
            </a:extLst>
          </p:cNvPr>
          <p:cNvSpPr>
            <a:spLocks noGrp="1"/>
          </p:cNvSpPr>
          <p:nvPr>
            <p:ph type="ftr" sz="quarter" idx="11"/>
          </p:nvPr>
        </p:nvSpPr>
        <p:spPr/>
        <p:txBody>
          <a:bodyPr/>
          <a:lstStyle/>
          <a:p>
            <a:r>
              <a:rPr lang="en-US"/>
              <a:t>Mykhaylo Shumko | October 16th, 2019 | PhD defense</a:t>
            </a:r>
          </a:p>
        </p:txBody>
      </p:sp>
      <p:sp>
        <p:nvSpPr>
          <p:cNvPr id="10" name="Slide Number Placeholder 9">
            <a:extLst>
              <a:ext uri="{FF2B5EF4-FFF2-40B4-BE49-F238E27FC236}">
                <a16:creationId xmlns:a16="http://schemas.microsoft.com/office/drawing/2014/main" id="{907CB403-0050-4410-977A-0CD117787910}"/>
              </a:ext>
            </a:extLst>
          </p:cNvPr>
          <p:cNvSpPr>
            <a:spLocks noGrp="1"/>
          </p:cNvSpPr>
          <p:nvPr>
            <p:ph type="sldNum" sz="quarter" idx="12"/>
          </p:nvPr>
        </p:nvSpPr>
        <p:spPr/>
        <p:txBody>
          <a:bodyPr/>
          <a:lstStyle/>
          <a:p>
            <a:fld id="{A9B55CEC-908C-49DE-AE82-AC98257F7DFD}" type="slidenum">
              <a:rPr lang="en-US" smtClean="0"/>
              <a:t>10</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2CB51E-88EF-47FD-95E0-6C60E9222D8C}"/>
                  </a:ext>
                </a:extLst>
              </p:cNvPr>
              <p:cNvSpPr txBox="1"/>
              <p:nvPr/>
            </p:nvSpPr>
            <p:spPr>
              <a:xfrm>
                <a:off x="148716" y="5233384"/>
                <a:ext cx="6947880" cy="1604863"/>
              </a:xfrm>
              <a:prstGeom prst="rect">
                <a:avLst/>
              </a:prstGeom>
              <a:noFill/>
              <a:ln>
                <a:solidFill>
                  <a:schemeClr val="tx1"/>
                </a:solidFill>
              </a:ln>
            </p:spPr>
            <p:txBody>
              <a:bodyPr wrap="square" numCol="2" rtlCol="0">
                <a:spAutoFit/>
              </a:bodyPr>
              <a:lstStyle/>
              <a:p>
                <a:r>
                  <a:rPr lang="en-US" dirty="0"/>
                  <a:t>Legend:</a:t>
                </a:r>
              </a:p>
              <a:p>
                <a:r>
                  <a:rPr lang="en-US" dirty="0"/>
                  <a:t>ω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wave frequency</a:t>
                </a:r>
              </a:p>
              <a:p>
                <a:r>
                  <a:rPr lang="en-US" dirty="0"/>
                  <a:t>k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wave vector </a:t>
                </a:r>
              </a:p>
              <a:p>
                <a14:m>
                  <m:oMath xmlns:m="http://schemas.openxmlformats.org/officeDocument/2006/math">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𝑞</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den>
                    </m:f>
                  </m:oMath>
                </a14:m>
                <a:r>
                  <a:rPr lang="en-US" dirty="0">
                    <a:ea typeface="Cambria Math" panose="02040503050406030204" pitchFamily="18" charset="0"/>
                  </a:rPr>
                  <a:t> (sign of charge)</a:t>
                </a:r>
              </a:p>
              <a:p>
                <a:endParaRPr lang="en-US" i="1" dirty="0">
                  <a:latin typeface="Cambria Math" panose="02040503050406030204" pitchFamily="18" charset="0"/>
                  <a:ea typeface="Cambria Math" panose="02040503050406030204" pitchFamily="18" charset="0"/>
                </a:endParaRPr>
              </a:p>
              <a:p>
                <a:endParaRPr lang="en-US"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particle parallel velocity</a:t>
                </a:r>
              </a:p>
              <a:p>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𝑝𝑎𝑟𝑡𝑖𝑐𝑙𝑒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𝑝h𝑎𝑠𝑒</m:t>
                    </m:r>
                  </m:oMath>
                </a14:m>
                <a:r>
                  <a:rPr lang="en-US" dirty="0">
                    <a:ea typeface="Cambria Math" panose="02040503050406030204" pitchFamily="18" charset="0"/>
                  </a:rPr>
                  <a:t> </a:t>
                </a:r>
              </a:p>
              <a:p>
                <a:r>
                  <a:rPr lang="el-GR" dirty="0">
                    <a:ea typeface="Cambria Math" panose="02040503050406030204" pitchFamily="18" charset="0"/>
                  </a:rPr>
                  <a:t>Ω </a:t>
                </a:r>
                <a:r>
                  <a:rPr lang="en-US" dirty="0">
                    <a:ea typeface="Cambria Math" panose="02040503050406030204" pitchFamily="18" charset="0"/>
                  </a:rPr>
                  <a:t> </a:t>
                </a:r>
                <a:r>
                  <a:rPr lang="el-GR" dirty="0">
                    <a:ea typeface="Cambria Math" panose="02040503050406030204" pitchFamily="18" charset="0"/>
                  </a:rPr>
                  <a:t>≡</a:t>
                </a:r>
                <a:r>
                  <a:rPr lang="en-US" dirty="0">
                    <a:ea typeface="Cambria Math" panose="02040503050406030204" pitchFamily="18" charset="0"/>
                  </a:rPr>
                  <a:t> </a:t>
                </a:r>
                <a:r>
                  <a:rPr lang="el-GR" dirty="0">
                    <a:ea typeface="Cambria Math" panose="02040503050406030204" pitchFamily="18" charset="0"/>
                  </a:rPr>
                  <a:t>𝑐𝑦𝑐𝑙𝑜𝑡𝑟𝑜𝑛 𝑓𝑟𝑒𝑞𝑢𝑒𝑛𝑐𝑦</a:t>
                </a:r>
                <a:endParaRPr lang="en-US" i="1" dirty="0">
                  <a:latin typeface="Cambria Math" panose="02040503050406030204" pitchFamily="18" charset="0"/>
                  <a:ea typeface="Cambria Math" panose="02040503050406030204" pitchFamily="18" charset="0"/>
                </a:endParaRPr>
              </a:p>
              <a:p>
                <a:endParaRPr lang="en-US" dirty="0"/>
              </a:p>
            </p:txBody>
          </p:sp>
        </mc:Choice>
        <mc:Fallback xmlns="">
          <p:sp>
            <p:nvSpPr>
              <p:cNvPr id="11" name="TextBox 10">
                <a:extLst>
                  <a:ext uri="{FF2B5EF4-FFF2-40B4-BE49-F238E27FC236}">
                    <a16:creationId xmlns:a16="http://schemas.microsoft.com/office/drawing/2014/main" id="{8B2CB51E-88EF-47FD-95E0-6C60E9222D8C}"/>
                  </a:ext>
                </a:extLst>
              </p:cNvPr>
              <p:cNvSpPr txBox="1">
                <a:spLocks noRot="1" noChangeAspect="1" noMove="1" noResize="1" noEditPoints="1" noAdjustHandles="1" noChangeArrowheads="1" noChangeShapeType="1" noTextEdit="1"/>
              </p:cNvSpPr>
              <p:nvPr/>
            </p:nvSpPr>
            <p:spPr>
              <a:xfrm>
                <a:off x="148716" y="5233384"/>
                <a:ext cx="6947880" cy="1604863"/>
              </a:xfrm>
              <a:prstGeom prst="rect">
                <a:avLst/>
              </a:prstGeom>
              <a:blipFill>
                <a:blip r:embed="rId6"/>
                <a:stretch>
                  <a:fillRect l="-613" t="-1504"/>
                </a:stretch>
              </a:blipFill>
              <a:ln>
                <a:solidFill>
                  <a:schemeClr val="tx1"/>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D6A8A6C9-D34B-46B2-B412-25DCEECBA2B2}"/>
              </a:ext>
            </a:extLst>
          </p:cNvPr>
          <p:cNvSpPr txBox="1"/>
          <p:nvPr/>
        </p:nvSpPr>
        <p:spPr>
          <a:xfrm>
            <a:off x="586409" y="1690688"/>
            <a:ext cx="479066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Assume a circularly polarized wave traveling along the background magnetic field in the </a:t>
            </a:r>
            <a:r>
              <a:rPr lang="en-US" i="1" dirty="0"/>
              <a:t>z</a:t>
            </a:r>
            <a:r>
              <a:rPr lang="en-US" dirty="0"/>
              <a:t> direction.</a:t>
            </a:r>
          </a:p>
        </p:txBody>
      </p:sp>
      <p:pic>
        <p:nvPicPr>
          <p:cNvPr id="13" name="Picture 12" descr="A close up of a logo&#10;&#10;Description automatically generated">
            <a:extLst>
              <a:ext uri="{FF2B5EF4-FFF2-40B4-BE49-F238E27FC236}">
                <a16:creationId xmlns:a16="http://schemas.microsoft.com/office/drawing/2014/main" id="{F860C63E-5EC3-42CF-BEFE-06050336F8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523" y="2608623"/>
            <a:ext cx="4178684" cy="651412"/>
          </a:xfrm>
          <a:prstGeom prst="rect">
            <a:avLst/>
          </a:prstGeom>
        </p:spPr>
      </p:pic>
      <p:sp>
        <p:nvSpPr>
          <p:cNvPr id="14" name="TextBox 13">
            <a:extLst>
              <a:ext uri="{FF2B5EF4-FFF2-40B4-BE49-F238E27FC236}">
                <a16:creationId xmlns:a16="http://schemas.microsoft.com/office/drawing/2014/main" id="{DAF7EA78-76A7-4E03-878B-EDF765E3F8C6}"/>
              </a:ext>
            </a:extLst>
          </p:cNvPr>
          <p:cNvSpPr txBox="1"/>
          <p:nvPr/>
        </p:nvSpPr>
        <p:spPr>
          <a:xfrm>
            <a:off x="675861" y="3422468"/>
            <a:ext cx="454218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Also assume the electron is gyrating in the x-y plane with a velocity in the –z direction.</a:t>
            </a:r>
          </a:p>
        </p:txBody>
      </p:sp>
      <p:pic>
        <p:nvPicPr>
          <p:cNvPr id="16" name="Picture 15">
            <a:extLst>
              <a:ext uri="{FF2B5EF4-FFF2-40B4-BE49-F238E27FC236}">
                <a16:creationId xmlns:a16="http://schemas.microsoft.com/office/drawing/2014/main" id="{286317BE-2157-4F95-B80C-6B8BF2E187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4181" y="4093029"/>
            <a:ext cx="2115368" cy="563741"/>
          </a:xfrm>
          <a:prstGeom prst="rect">
            <a:avLst/>
          </a:prstGeom>
        </p:spPr>
      </p:pic>
      <p:pic>
        <p:nvPicPr>
          <p:cNvPr id="8" name="Picture 11" descr="A close up of a logo&#10;&#10;Description generated with very high confidence">
            <a:extLst>
              <a:ext uri="{FF2B5EF4-FFF2-40B4-BE49-F238E27FC236}">
                <a16:creationId xmlns:a16="http://schemas.microsoft.com/office/drawing/2014/main" id="{DDA6BA71-C8F2-43F1-93F7-11D9810E05FF}"/>
              </a:ext>
            </a:extLst>
          </p:cNvPr>
          <p:cNvPicPr>
            <a:picLocks noChangeAspect="1"/>
          </p:cNvPicPr>
          <p:nvPr/>
        </p:nvPicPr>
        <p:blipFill>
          <a:blip r:embed="rId9"/>
          <a:stretch>
            <a:fillRect/>
          </a:stretch>
        </p:blipFill>
        <p:spPr>
          <a:xfrm>
            <a:off x="6150936" y="1115533"/>
            <a:ext cx="5560827" cy="4166190"/>
          </a:xfrm>
          <a:prstGeom prst="rect">
            <a:avLst/>
          </a:prstGeom>
        </p:spPr>
      </p:pic>
    </p:spTree>
    <p:extLst>
      <p:ext uri="{BB962C8B-B14F-4D97-AF65-F5344CB8AC3E}">
        <p14:creationId xmlns:p14="http://schemas.microsoft.com/office/powerpoint/2010/main" val="1868875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model of wave-particle scattering (</a:t>
            </a:r>
            <a:r>
              <a:rPr lang="en-US" dirty="0" err="1"/>
              <a:t>cont</a:t>
            </a:r>
            <a:r>
              <a:rPr lang="en-US" dirty="0"/>
              <a:t>)</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346510" y="1412719"/>
                <a:ext cx="5342022" cy="4413315"/>
              </a:xfrm>
            </p:spPr>
            <p:txBody>
              <a:bodyPr>
                <a:normAutofit/>
              </a:bodyPr>
              <a:lstStyle/>
              <a:p>
                <a:r>
                  <a:rPr lang="en-US" sz="2400" dirty="0"/>
                  <a:t>Now putting it all together,  </a:t>
                </a:r>
              </a:p>
              <a:p>
                <a:pPr marL="0" indent="0">
                  <a:buNone/>
                </a:pPr>
                <a:r>
                  <a:rPr lang="en-US" sz="2000" dirty="0"/>
                  <a:t>m</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𝜃</m:t>
                            </m:r>
                          </m:sub>
                        </m:sSub>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𝑞</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𝑞</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0</m:t>
                        </m:r>
                      </m:sub>
                    </m:sSub>
                    <m:r>
                      <m:rPr>
                        <m:sty m:val="p"/>
                      </m:rPr>
                      <a:rPr lang="en-US" sz="2000" b="0" i="0" smtClean="0">
                        <a:latin typeface="Cambria Math" panose="02040503050406030204" pitchFamily="18" charset="0"/>
                        <a:ea typeface="Cambria Math" panose="02040503050406030204" pitchFamily="18" charset="0"/>
                      </a:rPr>
                      <m:t>sin</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r>
                          <m:rPr>
                            <m:sty m:val="p"/>
                          </m:rPr>
                          <a:rPr lang="el-GR" sz="2000" i="1">
                            <a:latin typeface="Cambria Math" panose="02040503050406030204" pitchFamily="18" charset="0"/>
                            <a:ea typeface="Cambria Math" panose="02040503050406030204" pitchFamily="18" charset="0"/>
                          </a:rPr>
                          <m:t>Ω</m:t>
                        </m:r>
                      </m:e>
                    </m:d>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oMath>
                </a14:m>
                <a:endParaRPr lang="en-US" sz="2000" dirty="0"/>
              </a:p>
              <a:p>
                <a:r>
                  <a:rPr lang="en-US" sz="2400" dirty="0"/>
                  <a:t>Cyclotron resonance condition</a:t>
                </a:r>
              </a:p>
              <a:p>
                <a:pPr marL="0" indent="0">
                  <a:buNone/>
                </a:pPr>
                <a:r>
                  <a:rPr lang="en-US" sz="1800" dirty="0">
                    <a:ea typeface="Cambria Math" panose="02040503050406030204" pitchFamily="18" charset="0"/>
                  </a:rPr>
                  <a:t>	</a:t>
                </a:r>
                <a14:m>
                  <m:oMath xmlns:m="http://schemas.openxmlformats.org/officeDocument/2006/math">
                    <m:r>
                      <a:rPr lang="en-US" sz="3200" i="1">
                        <a:latin typeface="Cambria Math" panose="02040503050406030204" pitchFamily="18" charset="0"/>
                        <a:ea typeface="Cambria Math" panose="02040503050406030204" pitchFamily="18" charset="0"/>
                      </a:rPr>
                      <m:t>𝜔</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𝑘</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𝑣</m:t>
                        </m:r>
                      </m:e>
                      <m:sub>
                        <m:r>
                          <a:rPr lang="en-US" sz="3200" b="0" i="1" smtClean="0">
                            <a:latin typeface="Cambria Math" panose="02040503050406030204" pitchFamily="18" charset="0"/>
                            <a:ea typeface="Cambria Math" panose="02040503050406030204" pitchFamily="18" charset="0"/>
                          </a:rPr>
                          <m:t>0</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𝑠</m:t>
                    </m:r>
                    <m:r>
                      <m:rPr>
                        <m:sty m:val="p"/>
                      </m:rPr>
                      <a:rPr lang="el-GR" sz="3200" i="1">
                        <a:latin typeface="Cambria Math" panose="02040503050406030204" pitchFamily="18" charset="0"/>
                        <a:ea typeface="Cambria Math" panose="02040503050406030204" pitchFamily="18" charset="0"/>
                      </a:rPr>
                      <m:t>Ω</m:t>
                    </m:r>
                  </m:oMath>
                </a14:m>
                <a:endParaRPr lang="en-US" sz="3200" dirty="0"/>
              </a:p>
              <a:p>
                <a:r>
                  <a:rPr lang="en-US" sz="2400" dirty="0"/>
                  <a:t>Violates the first adiabatic invariant </a:t>
                </a:r>
              </a:p>
              <a:p>
                <a:r>
                  <a:rPr lang="en-US" sz="2400" dirty="0"/>
                  <a:t>In this model the acceleration depends on the wave-particle phase difference and electric field amplitude</a:t>
                </a:r>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346510" y="1412719"/>
                <a:ext cx="5342022" cy="4413315"/>
              </a:xfrm>
              <a:blipFill>
                <a:blip r:embed="rId3"/>
                <a:stretch>
                  <a:fillRect l="-1598" t="-1934" r="-799"/>
                </a:stretch>
              </a:blipFill>
            </p:spPr>
            <p:txBody>
              <a:bodyPr/>
              <a:lstStyle/>
              <a:p>
                <a:r>
                  <a:rPr lang="en-US">
                    <a:noFill/>
                  </a:rPr>
                  <a:t> </a:t>
                </a:r>
              </a:p>
            </p:txBody>
          </p:sp>
        </mc:Fallback>
      </mc:AlternateContent>
      <p:pic>
        <p:nvPicPr>
          <p:cNvPr id="6" name="Content Placeholder 5">
            <a:extLst>
              <a:ext uri="{FF2B5EF4-FFF2-40B4-BE49-F238E27FC236}">
                <a16:creationId xmlns:a16="http://schemas.microsoft.com/office/drawing/2014/main" id="{9F3F8D48-70D9-4E0D-9C7C-B1207CEA7075}"/>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794717" y="1994261"/>
            <a:ext cx="6074632" cy="3039291"/>
          </a:xfrm>
        </p:spPr>
      </p:pic>
      <p:sp>
        <p:nvSpPr>
          <p:cNvPr id="7" name="TextBox 6">
            <a:extLst>
              <a:ext uri="{FF2B5EF4-FFF2-40B4-BE49-F238E27FC236}">
                <a16:creationId xmlns:a16="http://schemas.microsoft.com/office/drawing/2014/main" id="{444BBD85-078A-4629-87FB-824BB2D61E3A}"/>
              </a:ext>
            </a:extLst>
          </p:cNvPr>
          <p:cNvSpPr txBox="1"/>
          <p:nvPr/>
        </p:nvSpPr>
        <p:spPr>
          <a:xfrm>
            <a:off x="10548740" y="5198050"/>
            <a:ext cx="1456076" cy="276999"/>
          </a:xfrm>
          <a:prstGeom prst="rect">
            <a:avLst/>
          </a:prstGeom>
          <a:noFill/>
        </p:spPr>
        <p:txBody>
          <a:bodyPr wrap="square" rtlCol="0" anchor="t">
            <a:spAutoFit/>
          </a:bodyPr>
          <a:lstStyle/>
          <a:p>
            <a:r>
              <a:rPr lang="en-US" sz="1200" i="1" dirty="0" err="1"/>
              <a:t>Bortnik</a:t>
            </a:r>
            <a:r>
              <a:rPr lang="en-US" sz="1200" i="1" dirty="0"/>
              <a:t> et al. 2008</a:t>
            </a:r>
            <a:endParaRPr lang="en-US" sz="1200" dirty="0">
              <a:cs typeface="Calibri"/>
            </a:endParaRPr>
          </a:p>
        </p:txBody>
      </p:sp>
      <p:sp>
        <p:nvSpPr>
          <p:cNvPr id="3" name="Footer Placeholder 2">
            <a:extLst>
              <a:ext uri="{FF2B5EF4-FFF2-40B4-BE49-F238E27FC236}">
                <a16:creationId xmlns:a16="http://schemas.microsoft.com/office/drawing/2014/main" id="{4E194AE6-EB44-4AD7-8201-57BF1CE7AE47}"/>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9F12CCE6-DC12-4656-8524-844468445088}"/>
              </a:ext>
            </a:extLst>
          </p:cNvPr>
          <p:cNvSpPr>
            <a:spLocks noGrp="1"/>
          </p:cNvSpPr>
          <p:nvPr>
            <p:ph type="sldNum" sz="quarter" idx="12"/>
          </p:nvPr>
        </p:nvSpPr>
        <p:spPr/>
        <p:txBody>
          <a:bodyPr/>
          <a:lstStyle/>
          <a:p>
            <a:fld id="{A9B55CEC-908C-49DE-AE82-AC98257F7DFD}" type="slidenum">
              <a:rPr lang="en-US" smtClean="0"/>
              <a:t>11</a:t>
            </a:fld>
            <a:endParaRPr lang="en-US"/>
          </a:p>
        </p:txBody>
      </p:sp>
    </p:spTree>
    <p:extLst>
      <p:ext uri="{BB962C8B-B14F-4D97-AF65-F5344CB8AC3E}">
        <p14:creationId xmlns:p14="http://schemas.microsoft.com/office/powerpoint/2010/main" val="1679313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ell phone&#10;&#10;Description generated with very high confidence">
            <a:extLst>
              <a:ext uri="{FF2B5EF4-FFF2-40B4-BE49-F238E27FC236}">
                <a16:creationId xmlns:a16="http://schemas.microsoft.com/office/drawing/2014/main" id="{D5F09A98-200D-4CE8-9672-BE258A35CAD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52436" y="170593"/>
            <a:ext cx="4607396" cy="3258584"/>
          </a:xfrm>
        </p:spPr>
      </p:pic>
      <p:sp>
        <p:nvSpPr>
          <p:cNvPr id="2" name="Title 1">
            <a:extLst>
              <a:ext uri="{FF2B5EF4-FFF2-40B4-BE49-F238E27FC236}">
                <a16:creationId xmlns:a16="http://schemas.microsoft.com/office/drawing/2014/main" id="{6270CF2F-6255-496E-A16D-B99CC6FB8EFF}"/>
              </a:ext>
            </a:extLst>
          </p:cNvPr>
          <p:cNvSpPr>
            <a:spLocks noGrp="1"/>
          </p:cNvSpPr>
          <p:nvPr>
            <p:ph type="title"/>
          </p:nvPr>
        </p:nvSpPr>
        <p:spPr>
          <a:xfrm>
            <a:off x="538370" y="365125"/>
            <a:ext cx="5832613" cy="880015"/>
          </a:xfrm>
        </p:spPr>
        <p:txBody>
          <a:bodyPr/>
          <a:lstStyle/>
          <a:p>
            <a:r>
              <a:rPr lang="en-US" dirty="0"/>
              <a:t>Electron Microbursts</a:t>
            </a:r>
          </a:p>
        </p:txBody>
      </p:sp>
      <p:sp>
        <p:nvSpPr>
          <p:cNvPr id="6" name="Content Placeholder 5">
            <a:extLst>
              <a:ext uri="{FF2B5EF4-FFF2-40B4-BE49-F238E27FC236}">
                <a16:creationId xmlns:a16="http://schemas.microsoft.com/office/drawing/2014/main" id="{94250274-37FB-4A6D-81C8-12D7B5A143A7}"/>
              </a:ext>
            </a:extLst>
          </p:cNvPr>
          <p:cNvSpPr>
            <a:spLocks noGrp="1"/>
          </p:cNvSpPr>
          <p:nvPr>
            <p:ph sz="half" idx="1"/>
          </p:nvPr>
        </p:nvSpPr>
        <p:spPr>
          <a:xfrm>
            <a:off x="371140" y="1147864"/>
            <a:ext cx="5432612" cy="5489843"/>
          </a:xfrm>
        </p:spPr>
        <p:txBody>
          <a:bodyPr vert="horz" lIns="91440" tIns="45720" rIns="91440" bIns="45720" rtlCol="0" anchor="t">
            <a:normAutofit fontScale="92500" lnSpcReduction="20000"/>
          </a:bodyPr>
          <a:lstStyle/>
          <a:p>
            <a:r>
              <a:rPr lang="en-US" dirty="0"/>
              <a:t>One manifestation of wave-particle interactions are microbursts</a:t>
            </a:r>
          </a:p>
          <a:p>
            <a:r>
              <a:rPr lang="en-US" dirty="0"/>
              <a:t>Microbursts are a &lt; 1 second intense bursts of electrons into the atmosphere</a:t>
            </a:r>
          </a:p>
          <a:p>
            <a:r>
              <a:rPr lang="en-US" dirty="0">
                <a:cs typeface="Calibri"/>
              </a:rPr>
              <a:t>Microburst duration similar to chorus rising tone </a:t>
            </a:r>
          </a:p>
          <a:p>
            <a:r>
              <a:rPr lang="en-US" dirty="0"/>
              <a:t>First reported by </a:t>
            </a:r>
            <a:r>
              <a:rPr lang="en-US" i="1" dirty="0"/>
              <a:t>Anderson and Milton </a:t>
            </a:r>
            <a:r>
              <a:rPr lang="en-US" dirty="0"/>
              <a:t>1964</a:t>
            </a:r>
            <a:r>
              <a:rPr lang="en-US" i="1" dirty="0"/>
              <a:t> </a:t>
            </a:r>
          </a:p>
          <a:p>
            <a:pPr lvl="1"/>
            <a:r>
              <a:rPr lang="en-US" dirty="0"/>
              <a:t>Observed with a high altitude balloon</a:t>
            </a:r>
            <a:endParaRPr lang="en-US" dirty="0">
              <a:cs typeface="Calibri"/>
            </a:endParaRPr>
          </a:p>
          <a:p>
            <a:r>
              <a:rPr lang="en-US" dirty="0"/>
              <a:t>Observed by LEO spacecraft</a:t>
            </a:r>
            <a:endParaRPr lang="en-US" dirty="0">
              <a:cs typeface="Calibri"/>
            </a:endParaRPr>
          </a:p>
          <a:p>
            <a:r>
              <a:rPr lang="en-US" dirty="0">
                <a:ea typeface="+mn-lt"/>
                <a:cs typeface="+mn-lt"/>
              </a:rPr>
              <a:t>Studies show that microbursts can</a:t>
            </a:r>
          </a:p>
          <a:p>
            <a:pPr marL="742950" lvl="1" indent="-285750">
              <a:lnSpc>
                <a:spcPct val="100000"/>
              </a:lnSpc>
              <a:spcBef>
                <a:spcPts val="0"/>
              </a:spcBef>
              <a:buFont typeface="Arial,Sans-Serif" panose="020B0604020202020204" pitchFamily="34" charset="0"/>
            </a:pPr>
            <a:r>
              <a:rPr lang="en-US" sz="2800" dirty="0">
                <a:ea typeface="+mn-lt"/>
                <a:cs typeface="+mn-lt"/>
              </a:rPr>
              <a:t>deplete the outer radiation belt electrons on the order of hours to days</a:t>
            </a:r>
          </a:p>
          <a:p>
            <a:pPr marL="742950" lvl="1" indent="-285750">
              <a:lnSpc>
                <a:spcPct val="100000"/>
              </a:lnSpc>
              <a:spcBef>
                <a:spcPts val="0"/>
              </a:spcBef>
              <a:buFont typeface="Arial,Sans-Serif" panose="020B0604020202020204" pitchFamily="34" charset="0"/>
            </a:pPr>
            <a:r>
              <a:rPr lang="en-US" sz="2800" dirty="0">
                <a:ea typeface="+mn-lt"/>
                <a:cs typeface="+mn-lt"/>
              </a:rPr>
              <a:t>influence atmospheric chemistry</a:t>
            </a:r>
          </a:p>
        </p:txBody>
      </p:sp>
      <p:sp>
        <p:nvSpPr>
          <p:cNvPr id="4" name="Footer Placeholder 3">
            <a:extLst>
              <a:ext uri="{FF2B5EF4-FFF2-40B4-BE49-F238E27FC236}">
                <a16:creationId xmlns:a16="http://schemas.microsoft.com/office/drawing/2014/main" id="{7780378A-55DC-4276-B8CB-E3641BDF4AAE}"/>
              </a:ext>
            </a:extLst>
          </p:cNvPr>
          <p:cNvSpPr>
            <a:spLocks noGrp="1"/>
          </p:cNvSpPr>
          <p:nvPr>
            <p:ph type="ftr" sz="quarter" idx="11"/>
          </p:nvPr>
        </p:nvSpPr>
        <p:spPr/>
        <p:txBody>
          <a:bodyPr/>
          <a:lstStyle/>
          <a:p>
            <a:r>
              <a:rPr lang="en-US"/>
              <a:t>Mykhaylo Shumko | October 16th, 2019 | PhD defense</a:t>
            </a:r>
          </a:p>
        </p:txBody>
      </p:sp>
      <p:sp>
        <p:nvSpPr>
          <p:cNvPr id="9" name="TextBox 8">
            <a:extLst>
              <a:ext uri="{FF2B5EF4-FFF2-40B4-BE49-F238E27FC236}">
                <a16:creationId xmlns:a16="http://schemas.microsoft.com/office/drawing/2014/main" id="{C3BE373B-7B56-448F-A1A4-D83BE6D876FD}"/>
              </a:ext>
            </a:extLst>
          </p:cNvPr>
          <p:cNvSpPr txBox="1"/>
          <p:nvPr/>
        </p:nvSpPr>
        <p:spPr>
          <a:xfrm>
            <a:off x="10495181" y="3357116"/>
            <a:ext cx="1692568" cy="276999"/>
          </a:xfrm>
          <a:prstGeom prst="rect">
            <a:avLst/>
          </a:prstGeom>
          <a:noFill/>
        </p:spPr>
        <p:txBody>
          <a:bodyPr wrap="square" rtlCol="0" anchor="t">
            <a:spAutoFit/>
          </a:bodyPr>
          <a:lstStyle/>
          <a:p>
            <a:r>
              <a:rPr lang="en-US" sz="1200" i="1" dirty="0"/>
              <a:t>Anderson et al., </a:t>
            </a:r>
            <a:r>
              <a:rPr lang="en-US" sz="1200" dirty="0"/>
              <a:t>2015</a:t>
            </a:r>
            <a:endParaRPr lang="en-US" sz="1200" dirty="0">
              <a:cs typeface="Calibri"/>
            </a:endParaRPr>
          </a:p>
        </p:txBody>
      </p:sp>
      <p:pic>
        <p:nvPicPr>
          <p:cNvPr id="3" name="Picture 4" descr="A screenshot of a cell phone&#10;&#10;Description generated with high confidence">
            <a:extLst>
              <a:ext uri="{FF2B5EF4-FFF2-40B4-BE49-F238E27FC236}">
                <a16:creationId xmlns:a16="http://schemas.microsoft.com/office/drawing/2014/main" id="{0A53222C-0FA5-42A0-9B10-A93A6679EBD6}"/>
              </a:ext>
            </a:extLst>
          </p:cNvPr>
          <p:cNvPicPr>
            <a:picLocks noChangeAspect="1"/>
          </p:cNvPicPr>
          <p:nvPr/>
        </p:nvPicPr>
        <p:blipFill>
          <a:blip r:embed="rId4"/>
          <a:stretch>
            <a:fillRect/>
          </a:stretch>
        </p:blipFill>
        <p:spPr>
          <a:xfrm>
            <a:off x="6375106" y="3251783"/>
            <a:ext cx="3815644" cy="3514143"/>
          </a:xfrm>
          <a:prstGeom prst="rect">
            <a:avLst/>
          </a:prstGeom>
        </p:spPr>
      </p:pic>
      <p:sp>
        <p:nvSpPr>
          <p:cNvPr id="7" name="TextBox 6">
            <a:extLst>
              <a:ext uri="{FF2B5EF4-FFF2-40B4-BE49-F238E27FC236}">
                <a16:creationId xmlns:a16="http://schemas.microsoft.com/office/drawing/2014/main" id="{09D20B67-3912-47A5-919B-0B7B5E2229C1}"/>
              </a:ext>
            </a:extLst>
          </p:cNvPr>
          <p:cNvSpPr txBox="1"/>
          <p:nvPr/>
        </p:nvSpPr>
        <p:spPr>
          <a:xfrm>
            <a:off x="10423524" y="6129338"/>
            <a:ext cx="18303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cs typeface="Calibri"/>
              </a:rPr>
              <a:t>Blake et al., 1996</a:t>
            </a:r>
            <a:endParaRPr lang="en-US" sz="1200" dirty="0">
              <a:cs typeface="Calibri"/>
            </a:endParaRPr>
          </a:p>
        </p:txBody>
      </p:sp>
    </p:spTree>
    <p:extLst>
      <p:ext uri="{BB962C8B-B14F-4D97-AF65-F5344CB8AC3E}">
        <p14:creationId xmlns:p14="http://schemas.microsoft.com/office/powerpoint/2010/main" val="2295796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0EC2-E5B8-4E61-909E-F228FF64FBEC}"/>
              </a:ext>
            </a:extLst>
          </p:cNvPr>
          <p:cNvSpPr>
            <a:spLocks noGrp="1"/>
          </p:cNvSpPr>
          <p:nvPr>
            <p:ph type="title"/>
          </p:nvPr>
        </p:nvSpPr>
        <p:spPr/>
        <p:txBody>
          <a:bodyPr/>
          <a:lstStyle/>
          <a:p>
            <a:r>
              <a:rPr lang="en-US" dirty="0"/>
              <a:t>Electron Microbursts (</a:t>
            </a:r>
            <a:r>
              <a:rPr lang="en-US" dirty="0" err="1"/>
              <a:t>cont</a:t>
            </a:r>
            <a:r>
              <a:rPr lang="en-US" dirty="0"/>
              <a:t>)</a:t>
            </a:r>
          </a:p>
        </p:txBody>
      </p:sp>
      <p:sp>
        <p:nvSpPr>
          <p:cNvPr id="3" name="Content Placeholder 2">
            <a:extLst>
              <a:ext uri="{FF2B5EF4-FFF2-40B4-BE49-F238E27FC236}">
                <a16:creationId xmlns:a16="http://schemas.microsoft.com/office/drawing/2014/main" id="{204E9792-6429-4141-800F-7F14127D4533}"/>
              </a:ext>
            </a:extLst>
          </p:cNvPr>
          <p:cNvSpPr>
            <a:spLocks noGrp="1"/>
          </p:cNvSpPr>
          <p:nvPr>
            <p:ph sz="half" idx="1"/>
          </p:nvPr>
        </p:nvSpPr>
        <p:spPr>
          <a:xfrm>
            <a:off x="359735" y="4638533"/>
            <a:ext cx="7375720" cy="1593302"/>
          </a:xfrm>
        </p:spPr>
        <p:txBody>
          <a:bodyPr vert="horz" lIns="91440" tIns="45720" rIns="91440" bIns="45720" rtlCol="0" anchor="t">
            <a:noAutofit/>
          </a:bodyPr>
          <a:lstStyle/>
          <a:p>
            <a:r>
              <a:rPr lang="en-US" sz="2200" dirty="0"/>
              <a:t>Microbursts are observed under the outer radiation belt footprints (4 &lt; L &lt; 8)</a:t>
            </a:r>
            <a:endParaRPr lang="en-US" sz="2200">
              <a:cs typeface="Calibri"/>
            </a:endParaRPr>
          </a:p>
          <a:p>
            <a:r>
              <a:rPr lang="en-US" sz="2200" dirty="0"/>
              <a:t>In the 0-12 magnetic local time</a:t>
            </a:r>
            <a:endParaRPr lang="en-US" sz="2200">
              <a:cs typeface="Calibri"/>
            </a:endParaRPr>
          </a:p>
          <a:p>
            <a:r>
              <a:rPr lang="en-US" sz="2200" dirty="0"/>
              <a:t>Occur more frequently when the magnetosphere is disturbed</a:t>
            </a:r>
            <a:endParaRPr lang="en-US" sz="2200" dirty="0">
              <a:cs typeface="Calibri"/>
            </a:endParaRPr>
          </a:p>
          <a:p>
            <a:endParaRPr lang="en-US" sz="1800" dirty="0">
              <a:cs typeface="Calibri"/>
            </a:endParaRPr>
          </a:p>
        </p:txBody>
      </p:sp>
      <p:sp>
        <p:nvSpPr>
          <p:cNvPr id="5" name="Footer Placeholder 4">
            <a:extLst>
              <a:ext uri="{FF2B5EF4-FFF2-40B4-BE49-F238E27FC236}">
                <a16:creationId xmlns:a16="http://schemas.microsoft.com/office/drawing/2014/main" id="{06484EB5-7D6B-417F-AA66-1772068F4A24}"/>
              </a:ext>
            </a:extLst>
          </p:cNvPr>
          <p:cNvSpPr>
            <a:spLocks noGrp="1"/>
          </p:cNvSpPr>
          <p:nvPr>
            <p:ph type="ftr" sz="quarter" idx="11"/>
          </p:nvPr>
        </p:nvSpPr>
        <p:spPr/>
        <p:txBody>
          <a:bodyPr/>
          <a:lstStyle/>
          <a:p>
            <a:r>
              <a:rPr lang="en-US"/>
              <a:t>Mykhaylo Shumko | October 16th, 2019 | PhD defense</a:t>
            </a:r>
          </a:p>
        </p:txBody>
      </p:sp>
      <p:sp>
        <p:nvSpPr>
          <p:cNvPr id="6" name="Slide Number Placeholder 5">
            <a:extLst>
              <a:ext uri="{FF2B5EF4-FFF2-40B4-BE49-F238E27FC236}">
                <a16:creationId xmlns:a16="http://schemas.microsoft.com/office/drawing/2014/main" id="{AADF3020-3EBA-43F0-ADE6-D2571D1DE57C}"/>
              </a:ext>
            </a:extLst>
          </p:cNvPr>
          <p:cNvSpPr>
            <a:spLocks noGrp="1"/>
          </p:cNvSpPr>
          <p:nvPr>
            <p:ph type="sldNum" sz="quarter" idx="12"/>
          </p:nvPr>
        </p:nvSpPr>
        <p:spPr/>
        <p:txBody>
          <a:bodyPr/>
          <a:lstStyle/>
          <a:p>
            <a:fld id="{330EA680-D336-4FF7-8B7A-9848BB0A1C32}" type="slidenum">
              <a:rPr lang="en-US" smtClean="0"/>
              <a:t>13</a:t>
            </a:fld>
            <a:endParaRPr lang="en-US"/>
          </a:p>
        </p:txBody>
      </p:sp>
      <p:sp>
        <p:nvSpPr>
          <p:cNvPr id="10" name="TextBox 9">
            <a:extLst>
              <a:ext uri="{FF2B5EF4-FFF2-40B4-BE49-F238E27FC236}">
                <a16:creationId xmlns:a16="http://schemas.microsoft.com/office/drawing/2014/main" id="{5035C9EA-1B67-44DD-ADC9-CC89539D6061}"/>
              </a:ext>
            </a:extLst>
          </p:cNvPr>
          <p:cNvSpPr txBox="1"/>
          <p:nvPr/>
        </p:nvSpPr>
        <p:spPr>
          <a:xfrm>
            <a:off x="10702787" y="4303644"/>
            <a:ext cx="1422952" cy="276999"/>
          </a:xfrm>
          <a:prstGeom prst="rect">
            <a:avLst/>
          </a:prstGeom>
          <a:noFill/>
        </p:spPr>
        <p:txBody>
          <a:bodyPr wrap="square" rtlCol="0">
            <a:spAutoFit/>
          </a:bodyPr>
          <a:lstStyle/>
          <a:p>
            <a:r>
              <a:rPr lang="en-US" sz="1200" dirty="0" err="1"/>
              <a:t>Douma</a:t>
            </a:r>
            <a:r>
              <a:rPr lang="en-US" sz="1200" dirty="0"/>
              <a:t> et al., 2017</a:t>
            </a:r>
          </a:p>
        </p:txBody>
      </p:sp>
      <p:pic>
        <p:nvPicPr>
          <p:cNvPr id="11" name="Picture 11">
            <a:extLst>
              <a:ext uri="{FF2B5EF4-FFF2-40B4-BE49-F238E27FC236}">
                <a16:creationId xmlns:a16="http://schemas.microsoft.com/office/drawing/2014/main" id="{555868F8-2AA3-4695-86CB-06A5928592ED}"/>
              </a:ext>
            </a:extLst>
          </p:cNvPr>
          <p:cNvPicPr>
            <a:picLocks noGrp="1" noChangeAspect="1"/>
          </p:cNvPicPr>
          <p:nvPr>
            <p:ph sz="half" idx="2"/>
          </p:nvPr>
        </p:nvPicPr>
        <p:blipFill>
          <a:blip r:embed="rId3"/>
          <a:stretch>
            <a:fillRect/>
          </a:stretch>
        </p:blipFill>
        <p:spPr>
          <a:xfrm>
            <a:off x="561109" y="1395651"/>
            <a:ext cx="10480963" cy="2971467"/>
          </a:xfrm>
        </p:spPr>
      </p:pic>
    </p:spTree>
    <p:extLst>
      <p:ext uri="{BB962C8B-B14F-4D97-AF65-F5344CB8AC3E}">
        <p14:creationId xmlns:p14="http://schemas.microsoft.com/office/powerpoint/2010/main" val="3102512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0EC2-E5B8-4E61-909E-F228FF64FBEC}"/>
              </a:ext>
            </a:extLst>
          </p:cNvPr>
          <p:cNvSpPr>
            <a:spLocks noGrp="1"/>
          </p:cNvSpPr>
          <p:nvPr>
            <p:ph type="title"/>
          </p:nvPr>
        </p:nvSpPr>
        <p:spPr>
          <a:xfrm>
            <a:off x="838200" y="365125"/>
            <a:ext cx="10515600" cy="970807"/>
          </a:xfrm>
        </p:spPr>
        <p:txBody>
          <a:bodyPr/>
          <a:lstStyle/>
          <a:p>
            <a:r>
              <a:rPr lang="en-US" dirty="0"/>
              <a:t>Correlation between Microburst and Chorus</a:t>
            </a:r>
            <a:endParaRPr lang="en-US" dirty="0">
              <a:cs typeface="Calibri Light"/>
            </a:endParaRPr>
          </a:p>
        </p:txBody>
      </p:sp>
      <p:sp>
        <p:nvSpPr>
          <p:cNvPr id="5" name="Footer Placeholder 4">
            <a:extLst>
              <a:ext uri="{FF2B5EF4-FFF2-40B4-BE49-F238E27FC236}">
                <a16:creationId xmlns:a16="http://schemas.microsoft.com/office/drawing/2014/main" id="{06484EB5-7D6B-417F-AA66-1772068F4A24}"/>
              </a:ext>
            </a:extLst>
          </p:cNvPr>
          <p:cNvSpPr>
            <a:spLocks noGrp="1"/>
          </p:cNvSpPr>
          <p:nvPr>
            <p:ph type="ftr" sz="quarter" idx="11"/>
          </p:nvPr>
        </p:nvSpPr>
        <p:spPr/>
        <p:txBody>
          <a:bodyPr/>
          <a:lstStyle/>
          <a:p>
            <a:r>
              <a:rPr lang="en-US"/>
              <a:t>Mykhaylo Shumko | October 16th, 2019 | PhD defense</a:t>
            </a:r>
          </a:p>
        </p:txBody>
      </p:sp>
      <p:sp>
        <p:nvSpPr>
          <p:cNvPr id="6" name="Slide Number Placeholder 5">
            <a:extLst>
              <a:ext uri="{FF2B5EF4-FFF2-40B4-BE49-F238E27FC236}">
                <a16:creationId xmlns:a16="http://schemas.microsoft.com/office/drawing/2014/main" id="{AADF3020-3EBA-43F0-ADE6-D2571D1DE57C}"/>
              </a:ext>
            </a:extLst>
          </p:cNvPr>
          <p:cNvSpPr>
            <a:spLocks noGrp="1"/>
          </p:cNvSpPr>
          <p:nvPr>
            <p:ph type="sldNum" sz="quarter" idx="12"/>
          </p:nvPr>
        </p:nvSpPr>
        <p:spPr/>
        <p:txBody>
          <a:bodyPr/>
          <a:lstStyle/>
          <a:p>
            <a:fld id="{330EA680-D336-4FF7-8B7A-9848BB0A1C32}" type="slidenum">
              <a:rPr lang="en-US" smtClean="0"/>
              <a:t>14</a:t>
            </a:fld>
            <a:endParaRPr lang="en-US"/>
          </a:p>
        </p:txBody>
      </p:sp>
      <p:pic>
        <p:nvPicPr>
          <p:cNvPr id="13" name="Picture 13" descr="A picture containing person, drawing, holding&#10;&#10;Description generated with very high confidence">
            <a:extLst>
              <a:ext uri="{FF2B5EF4-FFF2-40B4-BE49-F238E27FC236}">
                <a16:creationId xmlns:a16="http://schemas.microsoft.com/office/drawing/2014/main" id="{1A639A67-542B-40C6-A757-FD93ABC2646F}"/>
              </a:ext>
            </a:extLst>
          </p:cNvPr>
          <p:cNvPicPr>
            <a:picLocks noGrp="1" noChangeAspect="1"/>
          </p:cNvPicPr>
          <p:nvPr>
            <p:ph sz="half" idx="1"/>
          </p:nvPr>
        </p:nvPicPr>
        <p:blipFill>
          <a:blip r:embed="rId3"/>
          <a:stretch>
            <a:fillRect/>
          </a:stretch>
        </p:blipFill>
        <p:spPr>
          <a:xfrm>
            <a:off x="823823" y="3014312"/>
            <a:ext cx="10213675" cy="3361344"/>
          </a:xfrm>
        </p:spPr>
      </p:pic>
      <p:sp>
        <p:nvSpPr>
          <p:cNvPr id="12" name="Content Placeholder 11">
            <a:extLst>
              <a:ext uri="{FF2B5EF4-FFF2-40B4-BE49-F238E27FC236}">
                <a16:creationId xmlns:a16="http://schemas.microsoft.com/office/drawing/2014/main" id="{A9C8402C-4315-4C0D-B6A0-CAC8862C3F52}"/>
              </a:ext>
            </a:extLst>
          </p:cNvPr>
          <p:cNvSpPr>
            <a:spLocks noGrp="1"/>
          </p:cNvSpPr>
          <p:nvPr>
            <p:ph sz="half" idx="2"/>
          </p:nvPr>
        </p:nvSpPr>
        <p:spPr>
          <a:xfrm>
            <a:off x="507521" y="1121923"/>
            <a:ext cx="10860656" cy="1892389"/>
          </a:xfrm>
        </p:spPr>
        <p:txBody>
          <a:bodyPr vert="horz" lIns="91440" tIns="45720" rIns="91440" bIns="45720" rtlCol="0" anchor="t">
            <a:normAutofit fontScale="92500" lnSpcReduction="20000"/>
          </a:bodyPr>
          <a:lstStyle/>
          <a:p>
            <a:r>
              <a:rPr lang="en-US" dirty="0">
                <a:cs typeface="Calibri"/>
              </a:rPr>
              <a:t>Chorus waves</a:t>
            </a:r>
          </a:p>
          <a:p>
            <a:pPr lvl="1"/>
            <a:r>
              <a:rPr lang="en-US" dirty="0">
                <a:cs typeface="Calibri"/>
              </a:rPr>
              <a:t>occur in a similar MLT region as microbursts</a:t>
            </a:r>
          </a:p>
          <a:p>
            <a:pPr lvl="1"/>
            <a:r>
              <a:rPr lang="en-US" dirty="0">
                <a:cs typeface="Calibri"/>
              </a:rPr>
              <a:t>rising tone elements duration is similar to microbursts</a:t>
            </a:r>
          </a:p>
          <a:p>
            <a:r>
              <a:rPr lang="en-US" dirty="0">
                <a:cs typeface="Calibri"/>
              </a:rPr>
              <a:t>This spatial similarity hints that chorus waves scatter microbursts</a:t>
            </a:r>
          </a:p>
          <a:p>
            <a:r>
              <a:rPr lang="en-US" dirty="0">
                <a:cs typeface="Calibri"/>
              </a:rPr>
              <a:t>Not much is known about the microburst scattering mechanism</a:t>
            </a:r>
          </a:p>
        </p:txBody>
      </p:sp>
      <p:sp>
        <p:nvSpPr>
          <p:cNvPr id="15" name="TextBox 14">
            <a:extLst>
              <a:ext uri="{FF2B5EF4-FFF2-40B4-BE49-F238E27FC236}">
                <a16:creationId xmlns:a16="http://schemas.microsoft.com/office/drawing/2014/main" id="{1F920EE5-96B9-478D-83EF-06E0D30D6306}"/>
              </a:ext>
            </a:extLst>
          </p:cNvPr>
          <p:cNvSpPr txBox="1"/>
          <p:nvPr/>
        </p:nvSpPr>
        <p:spPr>
          <a:xfrm>
            <a:off x="10489720" y="6090249"/>
            <a:ext cx="11185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Li et al., 2009</a:t>
            </a:r>
          </a:p>
        </p:txBody>
      </p:sp>
    </p:spTree>
    <p:extLst>
      <p:ext uri="{BB962C8B-B14F-4D97-AF65-F5344CB8AC3E}">
        <p14:creationId xmlns:p14="http://schemas.microsoft.com/office/powerpoint/2010/main" val="654644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577F-E5CC-4BCB-B5AC-673110B39C19}"/>
              </a:ext>
            </a:extLst>
          </p:cNvPr>
          <p:cNvSpPr>
            <a:spLocks noGrp="1"/>
          </p:cNvSpPr>
          <p:nvPr>
            <p:ph type="title"/>
          </p:nvPr>
        </p:nvSpPr>
        <p:spPr/>
        <p:txBody>
          <a:bodyPr/>
          <a:lstStyle/>
          <a:p>
            <a:r>
              <a:rPr lang="en-US" dirty="0"/>
              <a:t>The Microburst Scattering Mechanism</a:t>
            </a:r>
          </a:p>
        </p:txBody>
      </p:sp>
      <p:sp>
        <p:nvSpPr>
          <p:cNvPr id="3" name="Content Placeholder 2">
            <a:extLst>
              <a:ext uri="{FF2B5EF4-FFF2-40B4-BE49-F238E27FC236}">
                <a16:creationId xmlns:a16="http://schemas.microsoft.com/office/drawing/2014/main" id="{E13A7F8B-19DF-478C-B0BA-843FA2E94867}"/>
              </a:ext>
            </a:extLst>
          </p:cNvPr>
          <p:cNvSpPr>
            <a:spLocks noGrp="1"/>
          </p:cNvSpPr>
          <p:nvPr>
            <p:ph idx="1"/>
          </p:nvPr>
        </p:nvSpPr>
        <p:spPr>
          <a:xfrm>
            <a:off x="708804" y="1494946"/>
            <a:ext cx="10644996" cy="4682017"/>
          </a:xfrm>
        </p:spPr>
        <p:txBody>
          <a:bodyPr vert="horz" lIns="91440" tIns="45720" rIns="91440" bIns="45720" rtlCol="0" anchor="t">
            <a:normAutofit fontScale="92500" lnSpcReduction="10000"/>
          </a:bodyPr>
          <a:lstStyle/>
          <a:p>
            <a:r>
              <a:rPr lang="en-US" dirty="0"/>
              <a:t>Why study the microburst scattering mechanism?</a:t>
            </a:r>
          </a:p>
          <a:p>
            <a:pPr lvl="1"/>
            <a:r>
              <a:rPr lang="en-US" dirty="0"/>
              <a:t>More accurately predict when microbursts occur and thus better predict their effects on the environment and human presence in space</a:t>
            </a:r>
          </a:p>
          <a:p>
            <a:pPr lvl="1"/>
            <a:r>
              <a:rPr lang="en-US" dirty="0"/>
              <a:t>Fill in missing physics of how waves and particles interact in the plasma</a:t>
            </a:r>
          </a:p>
          <a:p>
            <a:pPr lvl="1"/>
            <a:r>
              <a:rPr lang="en-US" dirty="0"/>
              <a:t>Determine if microburst scattering mechanism is a </a:t>
            </a:r>
            <a:r>
              <a:rPr lang="en-US"/>
              <a:t>diffusive or not</a:t>
            </a:r>
            <a:endParaRPr lang="en-US" dirty="0"/>
          </a:p>
          <a:p>
            <a:r>
              <a:rPr lang="en-US" dirty="0"/>
              <a:t>Roadblocks</a:t>
            </a:r>
          </a:p>
          <a:p>
            <a:pPr lvl="1"/>
            <a:r>
              <a:rPr lang="en-US" dirty="0"/>
              <a:t>Very sparse data coverage</a:t>
            </a:r>
          </a:p>
          <a:p>
            <a:pPr lvl="1"/>
            <a:r>
              <a:rPr lang="en-US" dirty="0"/>
              <a:t>Microbursts and waves are not observed in the same place</a:t>
            </a:r>
            <a:endParaRPr lang="en-US" dirty="0">
              <a:cs typeface="Calibri"/>
            </a:endParaRPr>
          </a:p>
          <a:p>
            <a:pPr lvl="1"/>
            <a:r>
              <a:rPr lang="en-US" dirty="0"/>
              <a:t>Magnetic conjunction studies, e.g. Breneman et al., 2017, try to link the waves and microburst electrons but good conjunctions are rare</a:t>
            </a:r>
          </a:p>
          <a:p>
            <a:r>
              <a:rPr lang="en-US" dirty="0"/>
              <a:t>Our approach</a:t>
            </a:r>
          </a:p>
          <a:p>
            <a:pPr lvl="1"/>
            <a:r>
              <a:rPr lang="en-US" dirty="0"/>
              <a:t>Estimate the microburst size distribution and compare it to the wave distribution</a:t>
            </a:r>
          </a:p>
          <a:p>
            <a:pPr lvl="1"/>
            <a:r>
              <a:rPr lang="en-US" dirty="0"/>
              <a:t>Study the microburst scattering in-situ in the heart of the outer radiation belt</a:t>
            </a:r>
          </a:p>
        </p:txBody>
      </p:sp>
      <p:sp>
        <p:nvSpPr>
          <p:cNvPr id="4" name="Footer Placeholder 3">
            <a:extLst>
              <a:ext uri="{FF2B5EF4-FFF2-40B4-BE49-F238E27FC236}">
                <a16:creationId xmlns:a16="http://schemas.microsoft.com/office/drawing/2014/main" id="{04F8CEA0-5DC3-4DD0-9B23-0C7ECC943FF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DF79011-E800-4E5D-85B5-6B008F069D66}"/>
              </a:ext>
            </a:extLst>
          </p:cNvPr>
          <p:cNvSpPr>
            <a:spLocks noGrp="1"/>
          </p:cNvSpPr>
          <p:nvPr>
            <p:ph type="sldNum" sz="quarter" idx="12"/>
          </p:nvPr>
        </p:nvSpPr>
        <p:spPr/>
        <p:txBody>
          <a:bodyPr/>
          <a:lstStyle/>
          <a:p>
            <a:fld id="{330EA680-D336-4FF7-8B7A-9848BB0A1C32}" type="slidenum">
              <a:rPr lang="en-US" smtClean="0"/>
              <a:t>15</a:t>
            </a:fld>
            <a:endParaRPr lang="en-US" dirty="0"/>
          </a:p>
        </p:txBody>
      </p:sp>
    </p:spTree>
    <p:extLst>
      <p:ext uri="{BB962C8B-B14F-4D97-AF65-F5344CB8AC3E}">
        <p14:creationId xmlns:p14="http://schemas.microsoft.com/office/powerpoint/2010/main" val="2292724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A748-970D-4776-9AB1-3FA477084C33}"/>
              </a:ext>
            </a:extLst>
          </p:cNvPr>
          <p:cNvSpPr>
            <a:spLocks noGrp="1"/>
          </p:cNvSpPr>
          <p:nvPr>
            <p:ph type="title"/>
          </p:nvPr>
        </p:nvSpPr>
        <p:spPr>
          <a:xfrm>
            <a:off x="831850" y="1709738"/>
            <a:ext cx="10817524" cy="2881491"/>
          </a:xfrm>
        </p:spPr>
        <p:txBody>
          <a:bodyPr/>
          <a:lstStyle/>
          <a:p>
            <a:r>
              <a:rPr lang="en-US" dirty="0">
                <a:cs typeface="Calibri Light"/>
              </a:rPr>
              <a:t>Estimating the size of a bouncing packet microburst with FIREBIRD-II</a:t>
            </a:r>
            <a:endParaRPr lang="en-US" dirty="0"/>
          </a:p>
        </p:txBody>
      </p:sp>
      <p:sp>
        <p:nvSpPr>
          <p:cNvPr id="3" name="Content Placeholder 2">
            <a:extLst>
              <a:ext uri="{FF2B5EF4-FFF2-40B4-BE49-F238E27FC236}">
                <a16:creationId xmlns:a16="http://schemas.microsoft.com/office/drawing/2014/main" id="{A50C9557-653C-42A8-9A9B-B56DA957B5AA}"/>
              </a:ext>
            </a:extLst>
          </p:cNvPr>
          <p:cNvSpPr>
            <a:spLocks noGrp="1"/>
          </p:cNvSpPr>
          <p:nvPr>
            <p:ph type="body" idx="1"/>
          </p:nvPr>
        </p:nvSpPr>
        <p:spPr/>
        <p:txBody>
          <a:bodyPr vert="horz" lIns="91440" tIns="45720" rIns="91440" bIns="45720" rtlCol="0" anchor="t">
            <a:normAutofit/>
          </a:bodyPr>
          <a:lstStyle/>
          <a:p>
            <a:r>
              <a:rPr lang="en-US" dirty="0"/>
              <a:t>Shumko, M., Sample, J., Johnson, A., Blake, B., Crew, A., Spence, H., ... &amp; Handley, M. (2018). Microburst Scale Size Derived From Multiple Bounces of a Microburst Simultaneously Observed With the FIREBIRD‐II CubeSats. Geophysical Research Letters, 45(17), 8811-8818.</a:t>
            </a:r>
          </a:p>
        </p:txBody>
      </p:sp>
      <p:sp>
        <p:nvSpPr>
          <p:cNvPr id="4" name="Footer Placeholder 3">
            <a:extLst>
              <a:ext uri="{FF2B5EF4-FFF2-40B4-BE49-F238E27FC236}">
                <a16:creationId xmlns:a16="http://schemas.microsoft.com/office/drawing/2014/main" id="{CE4E81A6-3D97-4FC2-B4B4-F21A4E401F39}"/>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F191FD0-FA8B-4AFA-8F0F-210AE7FDB9CD}"/>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2988319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325563"/>
          </a:xfrm>
        </p:spPr>
        <p:txBody>
          <a:bodyPr>
            <a:normAutofit/>
          </a:bodyPr>
          <a:lstStyle/>
          <a:p>
            <a:r>
              <a:rPr lang="en-US" dirty="0"/>
              <a:t>The FIREBIRD-II Mission</a:t>
            </a:r>
            <a:endParaRPr lang="en-US" dirty="0">
              <a:solidFill>
                <a:srgbClr val="FF0000"/>
              </a:solidFill>
            </a:endParaRPr>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121565" y="1722870"/>
            <a:ext cx="4055230" cy="4629722"/>
          </a:xfrm>
        </p:spPr>
      </p:pic>
      <p:sp>
        <p:nvSpPr>
          <p:cNvPr id="3" name="Footer Placeholder 2">
            <a:extLst>
              <a:ext uri="{FF2B5EF4-FFF2-40B4-BE49-F238E27FC236}">
                <a16:creationId xmlns:a16="http://schemas.microsoft.com/office/drawing/2014/main" id="{DE12F5C5-2A85-4258-AA6D-06577C335963}"/>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ADF9F5D5-66C6-47B2-BF61-89F108593B92}"/>
              </a:ext>
            </a:extLst>
          </p:cNvPr>
          <p:cNvSpPr>
            <a:spLocks noGrp="1"/>
          </p:cNvSpPr>
          <p:nvPr>
            <p:ph type="sldNum" sz="quarter" idx="12"/>
          </p:nvPr>
        </p:nvSpPr>
        <p:spPr/>
        <p:txBody>
          <a:bodyPr/>
          <a:lstStyle/>
          <a:p>
            <a:fld id="{A9B55CEC-908C-49DE-AE82-AC98257F7DFD}" type="slidenum">
              <a:rPr lang="en-US" smtClean="0"/>
              <a:t>17</a:t>
            </a:fld>
            <a:endParaRPr lang="en-US"/>
          </a:p>
        </p:txBody>
      </p:sp>
      <p:sp>
        <p:nvSpPr>
          <p:cNvPr id="9" name="Content Placeholder 8">
            <a:extLst>
              <a:ext uri="{FF2B5EF4-FFF2-40B4-BE49-F238E27FC236}">
                <a16:creationId xmlns:a16="http://schemas.microsoft.com/office/drawing/2014/main" id="{1D7A8F01-2628-4798-8993-50AE4ACAA213}"/>
              </a:ext>
            </a:extLst>
          </p:cNvPr>
          <p:cNvSpPr>
            <a:spLocks noGrp="1"/>
          </p:cNvSpPr>
          <p:nvPr>
            <p:ph sz="half" idx="2"/>
          </p:nvPr>
        </p:nvSpPr>
        <p:spPr>
          <a:xfrm>
            <a:off x="6172200" y="1451814"/>
            <a:ext cx="5181600" cy="4725149"/>
          </a:xfrm>
        </p:spPr>
        <p:txBody>
          <a:bodyPr vert="horz" lIns="91440" tIns="45720" rIns="91440" bIns="45720" rtlCol="0" anchor="t">
            <a:normAutofit fontScale="92500" lnSpcReduction="10000"/>
          </a:bodyPr>
          <a:lstStyle/>
          <a:p>
            <a:pPr marL="285750" indent="-285750">
              <a:lnSpc>
                <a:spcPct val="100000"/>
              </a:lnSpc>
              <a:spcBef>
                <a:spcPts val="0"/>
              </a:spcBef>
              <a:buFont typeface="Arial,Sans-Serif" panose="020B0604020202020204" pitchFamily="34" charset="0"/>
            </a:pPr>
            <a:r>
              <a:rPr lang="en-US" dirty="0">
                <a:ea typeface="+mn-lt"/>
                <a:cs typeface="+mn-lt"/>
              </a:rPr>
              <a:t>Build by MSU and University of New Hampshire</a:t>
            </a:r>
          </a:p>
          <a:p>
            <a:pPr marL="285750" indent="-285750">
              <a:lnSpc>
                <a:spcPct val="100000"/>
              </a:lnSpc>
              <a:spcBef>
                <a:spcPts val="0"/>
              </a:spcBef>
              <a:buFont typeface="Arial,Sans-Serif" panose="020B0604020202020204" pitchFamily="34" charset="0"/>
            </a:pPr>
            <a:r>
              <a:rPr lang="en-US" dirty="0">
                <a:ea typeface="+mn-lt"/>
                <a:cs typeface="+mn-lt"/>
              </a:rPr>
              <a:t>Pair of 1.5U CubeSats launched on January 2015 into 600x400 km, 99° inclination orbit</a:t>
            </a:r>
          </a:p>
          <a:p>
            <a:pPr marL="285750" indent="-285750">
              <a:lnSpc>
                <a:spcPct val="100000"/>
              </a:lnSpc>
              <a:spcBef>
                <a:spcPts val="0"/>
              </a:spcBef>
              <a:buFont typeface="Arial,Sans-Serif" panose="020B0604020202020204" pitchFamily="34" charset="0"/>
            </a:pPr>
            <a:r>
              <a:rPr lang="en-US" dirty="0">
                <a:ea typeface="+mn-lt"/>
                <a:cs typeface="+mn-lt"/>
              </a:rPr>
              <a:t>Separation in-track</a:t>
            </a:r>
          </a:p>
          <a:p>
            <a:pPr marL="285750" indent="-285750">
              <a:lnSpc>
                <a:spcPct val="100000"/>
              </a:lnSpc>
              <a:spcBef>
                <a:spcPts val="0"/>
              </a:spcBef>
              <a:buFont typeface="Arial,Sans-Serif" panose="020B0604020202020204" pitchFamily="34" charset="0"/>
            </a:pPr>
            <a:r>
              <a:rPr lang="en-US" dirty="0">
                <a:ea typeface="+mn-lt"/>
                <a:cs typeface="+mn-lt"/>
              </a:rPr>
              <a:t>Solid state detectors with six programmable energy channels observing electrons from 200 keV to &gt; 1 MeV</a:t>
            </a:r>
          </a:p>
          <a:p>
            <a:pPr marL="285750" indent="-285750">
              <a:lnSpc>
                <a:spcPct val="100000"/>
              </a:lnSpc>
              <a:spcBef>
                <a:spcPts val="0"/>
              </a:spcBef>
              <a:buFont typeface="Arial,Sans-Serif" panose="020B0604020202020204" pitchFamily="34" charset="0"/>
            </a:pPr>
            <a:r>
              <a:rPr lang="en-US" dirty="0">
                <a:ea typeface="+mn-lt"/>
                <a:cs typeface="+mn-lt"/>
              </a:rPr>
              <a:t>Still operational and commanded by Arlo Johnson and me</a:t>
            </a:r>
          </a:p>
        </p:txBody>
      </p:sp>
    </p:spTree>
    <p:extLst>
      <p:ext uri="{BB962C8B-B14F-4D97-AF65-F5344CB8AC3E}">
        <p14:creationId xmlns:p14="http://schemas.microsoft.com/office/powerpoint/2010/main" val="2622733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CACF-9446-4EE9-A775-F3B6F14FA110}"/>
              </a:ext>
            </a:extLst>
          </p:cNvPr>
          <p:cNvSpPr>
            <a:spLocks noGrp="1"/>
          </p:cNvSpPr>
          <p:nvPr>
            <p:ph type="title"/>
          </p:nvPr>
        </p:nvSpPr>
        <p:spPr/>
        <p:txBody>
          <a:bodyPr/>
          <a:lstStyle/>
          <a:p>
            <a:r>
              <a:rPr lang="en-US" dirty="0">
                <a:ea typeface="+mn-lt"/>
                <a:cs typeface="+mn-lt"/>
              </a:rPr>
              <a:t>FIREBIRD-II’s Primary Science</a:t>
            </a:r>
            <a:endParaRPr lang="en-US" dirty="0"/>
          </a:p>
        </p:txBody>
      </p:sp>
      <p:sp>
        <p:nvSpPr>
          <p:cNvPr id="3" name="Content Placeholder 2">
            <a:extLst>
              <a:ext uri="{FF2B5EF4-FFF2-40B4-BE49-F238E27FC236}">
                <a16:creationId xmlns:a16="http://schemas.microsoft.com/office/drawing/2014/main" id="{9D866C19-0250-43C5-8146-0DE965F69B59}"/>
              </a:ext>
            </a:extLst>
          </p:cNvPr>
          <p:cNvSpPr>
            <a:spLocks noGrp="1"/>
          </p:cNvSpPr>
          <p:nvPr>
            <p:ph sz="half" idx="1"/>
          </p:nvPr>
        </p:nvSpPr>
        <p:spPr>
          <a:xfrm>
            <a:off x="838199" y="4659086"/>
            <a:ext cx="11168744" cy="1697263"/>
          </a:xfrm>
        </p:spPr>
        <p:txBody>
          <a:bodyPr vert="horz" lIns="91440" tIns="45720" rIns="91440" bIns="45720" rtlCol="0" anchor="t">
            <a:normAutofit fontScale="92500" lnSpcReduction="10000"/>
          </a:bodyPr>
          <a:lstStyle/>
          <a:p>
            <a:r>
              <a:rPr lang="en-US" dirty="0">
                <a:cs typeface="Calibri Light"/>
              </a:rPr>
              <a:t>Determine the size of microbursts</a:t>
            </a:r>
          </a:p>
          <a:p>
            <a:r>
              <a:rPr lang="en-US" i="1" dirty="0">
                <a:cs typeface="Calibri"/>
              </a:rPr>
              <a:t>Crew et al., 2016 </a:t>
            </a:r>
            <a:r>
              <a:rPr lang="en-US" dirty="0">
                <a:cs typeface="Calibri"/>
              </a:rPr>
              <a:t>first reported &gt; 11 km microbursts observed simultaneously by FIREBIRD-II</a:t>
            </a:r>
          </a:p>
          <a:p>
            <a:r>
              <a:rPr lang="en-US" dirty="0">
                <a:cs typeface="Calibri"/>
              </a:rPr>
              <a:t>Soon after, we found a larger microburst</a:t>
            </a:r>
          </a:p>
          <a:p>
            <a:endParaRPr lang="en-US" dirty="0"/>
          </a:p>
        </p:txBody>
      </p:sp>
      <p:sp>
        <p:nvSpPr>
          <p:cNvPr id="5" name="Footer Placeholder 4">
            <a:extLst>
              <a:ext uri="{FF2B5EF4-FFF2-40B4-BE49-F238E27FC236}">
                <a16:creationId xmlns:a16="http://schemas.microsoft.com/office/drawing/2014/main" id="{C5B37418-ADDD-4F01-9320-D686D1823454}"/>
              </a:ext>
            </a:extLst>
          </p:cNvPr>
          <p:cNvSpPr>
            <a:spLocks noGrp="1"/>
          </p:cNvSpPr>
          <p:nvPr>
            <p:ph type="ftr" sz="quarter" idx="11"/>
          </p:nvPr>
        </p:nvSpPr>
        <p:spPr/>
        <p:txBody>
          <a:bodyPr/>
          <a:lstStyle/>
          <a:p>
            <a:r>
              <a:rPr lang="en-US"/>
              <a:t>Mykhaylo Shumko | October 16th, 2019 | PhD defense</a:t>
            </a:r>
          </a:p>
        </p:txBody>
      </p:sp>
      <p:sp>
        <p:nvSpPr>
          <p:cNvPr id="6" name="Slide Number Placeholder 5">
            <a:extLst>
              <a:ext uri="{FF2B5EF4-FFF2-40B4-BE49-F238E27FC236}">
                <a16:creationId xmlns:a16="http://schemas.microsoft.com/office/drawing/2014/main" id="{C8196758-1061-40AE-BBF7-8FE459CC7CA3}"/>
              </a:ext>
            </a:extLst>
          </p:cNvPr>
          <p:cNvSpPr>
            <a:spLocks noGrp="1"/>
          </p:cNvSpPr>
          <p:nvPr>
            <p:ph type="sldNum" sz="quarter" idx="12"/>
          </p:nvPr>
        </p:nvSpPr>
        <p:spPr/>
        <p:txBody>
          <a:bodyPr/>
          <a:lstStyle/>
          <a:p>
            <a:fld id="{330EA680-D336-4FF7-8B7A-9848BB0A1C32}" type="slidenum">
              <a:rPr lang="en-US" smtClean="0"/>
              <a:t>18</a:t>
            </a:fld>
            <a:endParaRPr lang="en-US"/>
          </a:p>
        </p:txBody>
      </p:sp>
      <p:pic>
        <p:nvPicPr>
          <p:cNvPr id="10" name="Picture 10" descr="A close up of a clock&#10;&#10;Description generated with high confidence">
            <a:extLst>
              <a:ext uri="{FF2B5EF4-FFF2-40B4-BE49-F238E27FC236}">
                <a16:creationId xmlns:a16="http://schemas.microsoft.com/office/drawing/2014/main" id="{CF0B711A-2CB9-45F5-A543-47B1C73C0B5D}"/>
              </a:ext>
            </a:extLst>
          </p:cNvPr>
          <p:cNvPicPr>
            <a:picLocks noGrp="1" noChangeAspect="1"/>
          </p:cNvPicPr>
          <p:nvPr>
            <p:ph sz="half" idx="2"/>
          </p:nvPr>
        </p:nvPicPr>
        <p:blipFill>
          <a:blip r:embed="rId3"/>
          <a:stretch>
            <a:fillRect/>
          </a:stretch>
        </p:blipFill>
        <p:spPr>
          <a:xfrm>
            <a:off x="1602921" y="1319116"/>
            <a:ext cx="9418865" cy="3272712"/>
          </a:xfrm>
        </p:spPr>
      </p:pic>
    </p:spTree>
    <p:extLst>
      <p:ext uri="{BB962C8B-B14F-4D97-AF65-F5344CB8AC3E}">
        <p14:creationId xmlns:p14="http://schemas.microsoft.com/office/powerpoint/2010/main" val="562344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157" y="609337"/>
            <a:ext cx="5244205" cy="796834"/>
          </a:xfrm>
        </p:spPr>
        <p:txBody>
          <a:bodyPr>
            <a:normAutofit/>
          </a:bodyPr>
          <a:lstStyle/>
          <a:p>
            <a:r>
              <a:rPr lang="en-US" sz="4000" dirty="0"/>
              <a:t>Microburst Observation</a:t>
            </a:r>
          </a:p>
        </p:txBody>
      </p:sp>
      <p:pic>
        <p:nvPicPr>
          <p:cNvPr id="3" name="Content Placeholder 2" descr="A close up of a map&#10;&#10;Description generated with high confidence">
            <a:extLst>
              <a:ext uri="{FF2B5EF4-FFF2-40B4-BE49-F238E27FC236}">
                <a16:creationId xmlns:a16="http://schemas.microsoft.com/office/drawing/2014/main" id="{5F545531-07AC-4D5A-94CB-9EEC60ADED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5794" y="453974"/>
            <a:ext cx="5949110" cy="5949110"/>
          </a:xfrm>
        </p:spPr>
      </p:pic>
      <p:sp>
        <p:nvSpPr>
          <p:cNvPr id="10" name="Text Placeholder 9"/>
          <p:cNvSpPr>
            <a:spLocks noGrp="1"/>
          </p:cNvSpPr>
          <p:nvPr>
            <p:ph type="body" sz="half" idx="2"/>
          </p:nvPr>
        </p:nvSpPr>
        <p:spPr>
          <a:xfrm>
            <a:off x="752702" y="1632471"/>
            <a:ext cx="4457059" cy="4379098"/>
          </a:xfrm>
        </p:spPr>
        <p:txBody>
          <a:bodyPr vert="horz" lIns="91440" tIns="45720" rIns="91440" bIns="45720" rtlCol="0" anchor="ctr">
            <a:normAutofit/>
          </a:bodyPr>
          <a:lstStyle/>
          <a:p>
            <a:pPr marL="285750" indent="-285750">
              <a:buFont typeface="Arial" panose="020B0604020202020204" pitchFamily="34" charset="0"/>
              <a:buChar char="•"/>
            </a:pPr>
            <a:r>
              <a:rPr lang="en-US" sz="2600"/>
              <a:t>Microburst and subsequent bounces seen by both </a:t>
            </a:r>
            <a:r>
              <a:rPr lang="en-US" sz="2600" dirty="0"/>
              <a:t>FIREBIRD-II units on February 2nd, 2015 </a:t>
            </a:r>
            <a:r>
              <a:rPr lang="en-US" sz="2600" dirty="0">
                <a:ea typeface="+mn-lt"/>
                <a:cs typeface="+mn-lt"/>
              </a:rPr>
              <a:t>above Sweden</a:t>
            </a:r>
            <a:endParaRPr lang="en-US" sz="2600">
              <a:cs typeface="Calibri"/>
            </a:endParaRPr>
          </a:p>
          <a:p>
            <a:pPr marL="285750" indent="-285750">
              <a:buFont typeface="Arial" panose="020B0604020202020204" pitchFamily="34" charset="0"/>
              <a:buChar char="•"/>
            </a:pPr>
            <a:r>
              <a:rPr lang="en-US" sz="2600" dirty="0"/>
              <a:t>Microburst electrons with </a:t>
            </a:r>
            <a:r>
              <a:rPr lang="en-US" sz="2600"/>
              <a:t>energies up to 555-771 keV were scattered</a:t>
            </a:r>
            <a:endParaRPr lang="en-US" sz="2600">
              <a:cs typeface="Calibri"/>
            </a:endParaRPr>
          </a:p>
          <a:p>
            <a:pPr marL="285750" indent="-285750">
              <a:buFont typeface="Arial" panose="020B0604020202020204" pitchFamily="34" charset="0"/>
              <a:buChar char="•"/>
            </a:pPr>
            <a:r>
              <a:rPr lang="en-US" sz="2600" dirty="0"/>
              <a:t>FU3 and FU4 were separated by ≈ 20 km</a:t>
            </a:r>
            <a:endParaRPr lang="en-US" sz="2600" dirty="0">
              <a:cs typeface="Calibri"/>
            </a:endParaRPr>
          </a:p>
        </p:txBody>
      </p:sp>
      <p:sp>
        <p:nvSpPr>
          <p:cNvPr id="2" name="Footer Placeholder 1">
            <a:extLst>
              <a:ext uri="{FF2B5EF4-FFF2-40B4-BE49-F238E27FC236}">
                <a16:creationId xmlns:a16="http://schemas.microsoft.com/office/drawing/2014/main" id="{FB898E13-D1E3-46DF-B07C-D8F590BBFA5C}"/>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6B1FFB0D-C203-437E-BF3C-A8D7563A2B4D}"/>
              </a:ext>
            </a:extLst>
          </p:cNvPr>
          <p:cNvSpPr>
            <a:spLocks noGrp="1"/>
          </p:cNvSpPr>
          <p:nvPr>
            <p:ph type="sldNum" sz="quarter" idx="12"/>
          </p:nvPr>
        </p:nvSpPr>
        <p:spPr/>
        <p:txBody>
          <a:bodyPr/>
          <a:lstStyle/>
          <a:p>
            <a:fld id="{A9B55CEC-908C-49DE-AE82-AC98257F7DFD}" type="slidenum">
              <a:rPr lang="en-US" smtClean="0"/>
              <a:t>19</a:t>
            </a:fld>
            <a:endParaRPr lang="en-US"/>
          </a:p>
        </p:txBody>
      </p:sp>
    </p:spTree>
    <p:extLst>
      <p:ext uri="{BB962C8B-B14F-4D97-AF65-F5344CB8AC3E}">
        <p14:creationId xmlns:p14="http://schemas.microsoft.com/office/powerpoint/2010/main" val="163270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C5FF-B156-4E90-926D-C877E4A5BF8F}"/>
              </a:ext>
            </a:extLst>
          </p:cNvPr>
          <p:cNvSpPr>
            <a:spLocks noGrp="1"/>
          </p:cNvSpPr>
          <p:nvPr>
            <p:ph type="title"/>
          </p:nvPr>
        </p:nvSpPr>
        <p:spPr/>
        <p:txBody>
          <a:bodyPr/>
          <a:lstStyle/>
          <a:p>
            <a:r>
              <a:rPr lang="en-US" dirty="0">
                <a:cs typeface="Calibri Light"/>
              </a:rPr>
              <a:t>Outline</a:t>
            </a:r>
            <a:endParaRPr lang="en-US" dirty="0"/>
          </a:p>
        </p:txBody>
      </p:sp>
      <p:sp>
        <p:nvSpPr>
          <p:cNvPr id="3" name="Content Placeholder 2">
            <a:extLst>
              <a:ext uri="{FF2B5EF4-FFF2-40B4-BE49-F238E27FC236}">
                <a16:creationId xmlns:a16="http://schemas.microsoft.com/office/drawing/2014/main" id="{A6D4EF14-744E-470D-9B4A-9A422F336C95}"/>
              </a:ext>
            </a:extLst>
          </p:cNvPr>
          <p:cNvSpPr>
            <a:spLocks noGrp="1"/>
          </p:cNvSpPr>
          <p:nvPr>
            <p:ph idx="1"/>
          </p:nvPr>
        </p:nvSpPr>
        <p:spPr/>
        <p:txBody>
          <a:bodyPr vert="horz" lIns="91440" tIns="45720" rIns="91440" bIns="45720" rtlCol="0" anchor="t">
            <a:normAutofit lnSpcReduction="10000"/>
          </a:bodyPr>
          <a:lstStyle/>
          <a:p>
            <a:r>
              <a:rPr lang="en-US" dirty="0">
                <a:cs typeface="Calibri" panose="020F0502020204030204"/>
              </a:rPr>
              <a:t>Introduction</a:t>
            </a:r>
          </a:p>
          <a:p>
            <a:pPr lvl="1"/>
            <a:r>
              <a:rPr lang="en-US" dirty="0">
                <a:ea typeface="+mn-lt"/>
                <a:cs typeface="+mn-lt"/>
              </a:rPr>
              <a:t>Magnetosphere</a:t>
            </a:r>
          </a:p>
          <a:p>
            <a:pPr lvl="1"/>
            <a:r>
              <a:rPr lang="en-US" dirty="0">
                <a:ea typeface="+mn-lt"/>
                <a:cs typeface="+mn-lt"/>
              </a:rPr>
              <a:t>Radiation belt particles and waves</a:t>
            </a:r>
          </a:p>
          <a:p>
            <a:pPr lvl="1"/>
            <a:r>
              <a:rPr lang="en-US" dirty="0">
                <a:ea typeface="+mn-lt"/>
                <a:cs typeface="+mn-lt"/>
              </a:rPr>
              <a:t>Microburst precipitation</a:t>
            </a:r>
          </a:p>
          <a:p>
            <a:r>
              <a:rPr lang="en-US" dirty="0">
                <a:ea typeface="+mn-lt"/>
                <a:cs typeface="+mn-lt"/>
              </a:rPr>
              <a:t>Estimate the microburst size distribution and compare it to the waves believed to generate microbursts</a:t>
            </a:r>
          </a:p>
          <a:p>
            <a:pPr lvl="1"/>
            <a:r>
              <a:rPr lang="en-US" dirty="0">
                <a:ea typeface="+mn-lt"/>
                <a:cs typeface="+mn-lt"/>
              </a:rPr>
              <a:t>Case study with FIREBIRD-II</a:t>
            </a:r>
          </a:p>
          <a:p>
            <a:pPr lvl="1"/>
            <a:r>
              <a:rPr lang="en-US" dirty="0">
                <a:ea typeface="+mn-lt"/>
                <a:cs typeface="+mn-lt"/>
              </a:rPr>
              <a:t>Statistical study with AeroCube-6</a:t>
            </a:r>
          </a:p>
          <a:p>
            <a:r>
              <a:rPr lang="en-US" dirty="0">
                <a:ea typeface="+mn-lt"/>
                <a:cs typeface="+mn-lt"/>
              </a:rPr>
              <a:t>Model microbursts observed in the heart of the outer radiation belt</a:t>
            </a:r>
          </a:p>
          <a:p>
            <a:r>
              <a:rPr lang="en-US" dirty="0">
                <a:cs typeface="Calibri"/>
              </a:rPr>
              <a:t>Paths forward</a:t>
            </a:r>
          </a:p>
          <a:p>
            <a:endParaRPr lang="en-US" dirty="0">
              <a:cs typeface="Calibri"/>
            </a:endParaRPr>
          </a:p>
        </p:txBody>
      </p:sp>
      <p:sp>
        <p:nvSpPr>
          <p:cNvPr id="4" name="Footer Placeholder 3">
            <a:extLst>
              <a:ext uri="{FF2B5EF4-FFF2-40B4-BE49-F238E27FC236}">
                <a16:creationId xmlns:a16="http://schemas.microsoft.com/office/drawing/2014/main" id="{E521189B-3395-4793-891D-F4E4E690F5A0}"/>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43DF93E-E1FC-4194-A582-A9474FC62BD4}"/>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21257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5878" y="103154"/>
            <a:ext cx="10710168" cy="866503"/>
          </a:xfrm>
        </p:spPr>
        <p:txBody>
          <a:bodyPr>
            <a:normAutofit/>
          </a:bodyPr>
          <a:lstStyle/>
          <a:p>
            <a:r>
              <a:rPr lang="en-US" sz="4000" dirty="0"/>
              <a:t>Microburst Size Estimated From Orbit Geometry</a:t>
            </a:r>
          </a:p>
        </p:txBody>
      </p:sp>
      <p:sp>
        <p:nvSpPr>
          <p:cNvPr id="10" name="Text Placeholder 9"/>
          <p:cNvSpPr>
            <a:spLocks noGrp="1"/>
          </p:cNvSpPr>
          <p:nvPr>
            <p:ph type="body" sz="half" idx="2"/>
          </p:nvPr>
        </p:nvSpPr>
        <p:spPr>
          <a:xfrm>
            <a:off x="308339" y="1017992"/>
            <a:ext cx="5330190" cy="5370110"/>
          </a:xfrm>
        </p:spPr>
        <p:txBody>
          <a:bodyPr vert="horz" lIns="91440" tIns="45720" rIns="91440" bIns="45720" rtlCol="0" anchor="t">
            <a:noAutofit/>
          </a:bodyPr>
          <a:lstStyle/>
          <a:p>
            <a:pPr marL="285750" indent="-285750">
              <a:buFont typeface="Arial" panose="020B0604020202020204" pitchFamily="34" charset="0"/>
              <a:buChar char="•"/>
            </a:pPr>
            <a:r>
              <a:rPr lang="en-US" sz="2400" dirty="0"/>
              <a:t>Used the spacecraft motion and energy-dependent electron drift to find microburst sizes</a:t>
            </a:r>
          </a:p>
          <a:p>
            <a:pPr marL="285750" indent="-285750">
              <a:buFont typeface="Arial" panose="020B0604020202020204" pitchFamily="34" charset="0"/>
              <a:buChar char="•"/>
            </a:pPr>
            <a:r>
              <a:rPr lang="en-US" sz="2400" dirty="0"/>
              <a:t>Microburst size in LEO</a:t>
            </a:r>
            <a:endParaRPr lang="en-US" sz="2400" dirty="0">
              <a:cs typeface="Calibri"/>
            </a:endParaRPr>
          </a:p>
          <a:p>
            <a:pPr marL="742950" lvl="1" indent="-285750">
              <a:buFont typeface="Arial" panose="020B0604020202020204" pitchFamily="34" charset="0"/>
              <a:buChar char="•"/>
            </a:pPr>
            <a:r>
              <a:rPr lang="en-US" sz="2400" dirty="0"/>
              <a:t>Latitudinal:    &gt; 29 ± 1 km</a:t>
            </a:r>
            <a:endParaRPr lang="en-US" sz="2400" dirty="0">
              <a:cs typeface="Calibri"/>
            </a:endParaRPr>
          </a:p>
          <a:p>
            <a:pPr marL="742950" lvl="1" indent="-285750">
              <a:buFont typeface="Arial" panose="020B0604020202020204" pitchFamily="34" charset="0"/>
              <a:buChar char="•"/>
            </a:pPr>
            <a:r>
              <a:rPr lang="en-US" sz="2400" dirty="0"/>
              <a:t>Longitudinal: &gt; 51 ± 1 km</a:t>
            </a:r>
            <a:endParaRPr lang="en-US" sz="2400" dirty="0">
              <a:cs typeface="Calibri"/>
            </a:endParaRPr>
          </a:p>
          <a:p>
            <a:pPr marL="285750" indent="-285750">
              <a:buFont typeface="Arial" panose="020B0604020202020204" pitchFamily="34" charset="0"/>
              <a:buChar char="•"/>
            </a:pPr>
            <a:r>
              <a:rPr lang="en-US" sz="2400" dirty="0"/>
              <a:t>Microburst size at the magnetic equator</a:t>
            </a:r>
            <a:endParaRPr lang="en-US" sz="2400" dirty="0">
              <a:cs typeface="Calibri"/>
            </a:endParaRPr>
          </a:p>
          <a:p>
            <a:pPr marL="742950" lvl="1" indent="-285750">
              <a:buFont typeface="Arial" panose="020B0604020202020204" pitchFamily="34" charset="0"/>
              <a:buChar char="•"/>
            </a:pPr>
            <a:r>
              <a:rPr lang="en-US" sz="2400" dirty="0"/>
              <a:t>Radial:        &gt; 500 ± 10 km</a:t>
            </a:r>
            <a:endParaRPr lang="en-US" sz="2400" dirty="0">
              <a:cs typeface="Calibri"/>
            </a:endParaRPr>
          </a:p>
          <a:p>
            <a:pPr marL="742950" lvl="1" indent="-285750">
              <a:buFont typeface="Arial" panose="020B0604020202020204" pitchFamily="34" charset="0"/>
              <a:buChar char="•"/>
            </a:pPr>
            <a:r>
              <a:rPr lang="en-US" sz="2400" dirty="0"/>
              <a:t>Azimuthal: &gt; 530 ± 10 km</a:t>
            </a:r>
            <a:endParaRPr lang="en-US" sz="2400" dirty="0">
              <a:cs typeface="Calibri"/>
            </a:endParaRPr>
          </a:p>
          <a:p>
            <a:pPr marL="457200" indent="-457200">
              <a:buChar char="•"/>
            </a:pPr>
            <a:r>
              <a:rPr lang="en-US" sz="2400" dirty="0"/>
              <a:t>Equatorial</a:t>
            </a:r>
            <a:r>
              <a:rPr lang="en-US" sz="2400" dirty="0">
                <a:ea typeface="+mn-lt"/>
                <a:cs typeface="+mn-lt"/>
              </a:rPr>
              <a:t> microburst size is similar to the whistler-mode chorus source scale sizes reported in [Agapitov et al., 2011, 2017]</a:t>
            </a:r>
            <a:endParaRPr lang="en-US" sz="2400" dirty="0">
              <a:cs typeface="Calibri" panose="020F0502020204030204"/>
            </a:endParaRPr>
          </a:p>
        </p:txBody>
      </p:sp>
      <p:pic>
        <p:nvPicPr>
          <p:cNvPr id="5" name="Content Placeholder 4" descr="A close up of a piece of paper&#10;&#10;Description generated with high confidence">
            <a:extLst>
              <a:ext uri="{FF2B5EF4-FFF2-40B4-BE49-F238E27FC236}">
                <a16:creationId xmlns:a16="http://schemas.microsoft.com/office/drawing/2014/main" id="{DAA5B85D-982D-4DBB-89E4-5DC65E4CD2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049743"/>
            <a:ext cx="5564777" cy="5564775"/>
          </a:xfrm>
        </p:spPr>
      </p:pic>
      <p:sp>
        <p:nvSpPr>
          <p:cNvPr id="2" name="Footer Placeholder 1">
            <a:extLst>
              <a:ext uri="{FF2B5EF4-FFF2-40B4-BE49-F238E27FC236}">
                <a16:creationId xmlns:a16="http://schemas.microsoft.com/office/drawing/2014/main" id="{BC1B7224-84B3-4CB0-8307-0554955BE356}"/>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52C89C62-A6E3-4BCA-88D9-C49CFF91288A}"/>
              </a:ext>
            </a:extLst>
          </p:cNvPr>
          <p:cNvSpPr>
            <a:spLocks noGrp="1"/>
          </p:cNvSpPr>
          <p:nvPr>
            <p:ph type="sldNum" sz="quarter" idx="12"/>
          </p:nvPr>
        </p:nvSpPr>
        <p:spPr/>
        <p:txBody>
          <a:bodyPr/>
          <a:lstStyle/>
          <a:p>
            <a:fld id="{A9B55CEC-908C-49DE-AE82-AC98257F7DFD}" type="slidenum">
              <a:rPr lang="en-US" smtClean="0"/>
              <a:t>20</a:t>
            </a:fld>
            <a:endParaRPr lang="en-US"/>
          </a:p>
        </p:txBody>
      </p:sp>
    </p:spTree>
    <p:extLst>
      <p:ext uri="{BB962C8B-B14F-4D97-AF65-F5344CB8AC3E}">
        <p14:creationId xmlns:p14="http://schemas.microsoft.com/office/powerpoint/2010/main" val="3525168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59F4-EF23-4C73-834F-CF837DB447E7}"/>
              </a:ext>
            </a:extLst>
          </p:cNvPr>
          <p:cNvSpPr>
            <a:spLocks noGrp="1"/>
          </p:cNvSpPr>
          <p:nvPr>
            <p:ph type="title"/>
          </p:nvPr>
        </p:nvSpPr>
        <p:spPr/>
        <p:txBody>
          <a:bodyPr/>
          <a:lstStyle/>
          <a:p>
            <a:r>
              <a:rPr lang="en-US" dirty="0">
                <a:ea typeface="+mj-lt"/>
                <a:cs typeface="+mj-lt"/>
              </a:rPr>
              <a:t>Microburst Size Distribution Derived with AeroCube-6</a:t>
            </a:r>
            <a:endParaRPr lang="en-US" dirty="0">
              <a:cs typeface="Calibri Light" panose="020F0302020204030204"/>
            </a:endParaRPr>
          </a:p>
        </p:txBody>
      </p:sp>
      <p:sp>
        <p:nvSpPr>
          <p:cNvPr id="3" name="Content Placeholder 2">
            <a:extLst>
              <a:ext uri="{FF2B5EF4-FFF2-40B4-BE49-F238E27FC236}">
                <a16:creationId xmlns:a16="http://schemas.microsoft.com/office/drawing/2014/main" id="{C8D3612A-E553-49CB-A49C-BA58EF39514B}"/>
              </a:ext>
            </a:extLst>
          </p:cNvPr>
          <p:cNvSpPr>
            <a:spLocks noGrp="1"/>
          </p:cNvSpPr>
          <p:nvPr>
            <p:ph type="body" idx="1"/>
          </p:nvPr>
        </p:nvSpPr>
        <p:spPr/>
        <p:txBody>
          <a:bodyPr vert="horz" lIns="91440" tIns="45720" rIns="91440" bIns="45720" rtlCol="0" anchor="t">
            <a:normAutofit/>
          </a:bodyPr>
          <a:lstStyle/>
          <a:p>
            <a:pPr>
              <a:lnSpc>
                <a:spcPct val="100000"/>
              </a:lnSpc>
            </a:pPr>
            <a:r>
              <a:rPr lang="en-US" dirty="0">
                <a:cs typeface="Calibri"/>
              </a:rPr>
              <a:t>M. </a:t>
            </a:r>
            <a:r>
              <a:rPr lang="en-US" dirty="0" err="1">
                <a:cs typeface="Calibri"/>
              </a:rPr>
              <a:t>Shumko</a:t>
            </a:r>
            <a:r>
              <a:rPr lang="en-US" dirty="0">
                <a:cs typeface="Calibri"/>
              </a:rPr>
              <a:t>, A.T. Johnson, J.G. Sample, B.A. Griffith, D.L. Turner, T.P. O’Brien, O. Agapitov, J.B. Blake, and S. G. </a:t>
            </a:r>
            <a:r>
              <a:rPr lang="en-US" dirty="0" err="1">
                <a:cs typeface="Calibri"/>
              </a:rPr>
              <a:t>Claudepierre</a:t>
            </a:r>
            <a:r>
              <a:rPr lang="en-US" dirty="0">
                <a:cs typeface="Calibri"/>
              </a:rPr>
              <a:t> (2019). Microburst Size Distribution Derived with AeroCube-6. Prepared for Journal of Geophysical Research</a:t>
            </a:r>
            <a:endParaRPr lang="en-US" dirty="0">
              <a:solidFill>
                <a:srgbClr val="FF0000"/>
              </a:solidFill>
              <a:cs typeface="Calibri" panose="020F0502020204030204"/>
            </a:endParaRPr>
          </a:p>
        </p:txBody>
      </p:sp>
      <p:sp>
        <p:nvSpPr>
          <p:cNvPr id="4" name="Footer Placeholder 3">
            <a:extLst>
              <a:ext uri="{FF2B5EF4-FFF2-40B4-BE49-F238E27FC236}">
                <a16:creationId xmlns:a16="http://schemas.microsoft.com/office/drawing/2014/main" id="{03F70D49-A695-4397-A05A-645EDBA3D613}"/>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59C60D34-FC6B-4AE7-938C-A35CE6FD55F2}"/>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4148708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21" y="170007"/>
            <a:ext cx="6700631" cy="1325563"/>
          </a:xfrm>
        </p:spPr>
        <p:txBody>
          <a:bodyPr>
            <a:normAutofit/>
          </a:bodyPr>
          <a:lstStyle/>
          <a:p>
            <a:r>
              <a:rPr lang="en-US" sz="4000" dirty="0">
                <a:cs typeface="Calibri Light"/>
              </a:rPr>
              <a:t>The </a:t>
            </a:r>
            <a:r>
              <a:rPr lang="en-US" sz="4000" dirty="0" err="1">
                <a:cs typeface="Calibri Light"/>
              </a:rPr>
              <a:t>AeroCube</a:t>
            </a:r>
            <a:r>
              <a:rPr lang="en-US" sz="4000" dirty="0">
                <a:cs typeface="Calibri Light"/>
              </a:rPr>
              <a:t> 6 (AC6) mission</a:t>
            </a:r>
            <a:endParaRPr lang="en-US" sz="4000" dirty="0"/>
          </a:p>
        </p:txBody>
      </p:sp>
      <p:sp>
        <p:nvSpPr>
          <p:cNvPr id="6" name="Content Placeholder 5"/>
          <p:cNvSpPr>
            <a:spLocks noGrp="1"/>
          </p:cNvSpPr>
          <p:nvPr>
            <p:ph sz="half" idx="1"/>
          </p:nvPr>
        </p:nvSpPr>
        <p:spPr>
          <a:xfrm>
            <a:off x="628650" y="1532864"/>
            <a:ext cx="5826815" cy="5039731"/>
          </a:xfrm>
        </p:spPr>
        <p:txBody>
          <a:bodyPr vert="horz" lIns="91440" tIns="45720" rIns="91440" bIns="45720" rtlCol="0" anchor="t">
            <a:normAutofit/>
          </a:bodyPr>
          <a:lstStyle/>
          <a:p>
            <a:r>
              <a:rPr lang="en-US" sz="3000" dirty="0"/>
              <a:t>Pair of CubeSats, launched in June 2014 into a 620x700km, 98 degree inclination orbit</a:t>
            </a:r>
          </a:p>
          <a:p>
            <a:r>
              <a:rPr lang="en-US" sz="3000" dirty="0"/>
              <a:t>Built by The Aerospace Corporation</a:t>
            </a:r>
          </a:p>
          <a:p>
            <a:r>
              <a:rPr lang="en-US" sz="3000" dirty="0"/>
              <a:t>Their separation is mostly in-track, and is controlled via differential drag</a:t>
            </a:r>
          </a:p>
          <a:p>
            <a:r>
              <a:rPr lang="en-US" sz="3000" dirty="0"/>
              <a:t>Dosimeters measure &gt; 35 keV electrons</a:t>
            </a:r>
          </a:p>
        </p:txBody>
      </p:sp>
      <p:pic>
        <p:nvPicPr>
          <p:cNvPr id="8" name="Content Placeholder 7"/>
          <p:cNvPicPr>
            <a:picLocks noGrp="1" noChangeAspect="1"/>
          </p:cNvPicPr>
          <p:nvPr>
            <p:ph sz="half" idx="2"/>
          </p:nvPr>
        </p:nvPicPr>
        <p:blipFill>
          <a:blip r:embed="rId3"/>
          <a:stretch>
            <a:fillRect/>
          </a:stretch>
        </p:blipFill>
        <p:spPr>
          <a:xfrm>
            <a:off x="7035900" y="37650"/>
            <a:ext cx="4750403" cy="3038048"/>
          </a:xfrm>
          <a:prstGeom prst="rect">
            <a:avLst/>
          </a:prstGeom>
        </p:spPr>
      </p:pic>
      <p:pic>
        <p:nvPicPr>
          <p:cNvPr id="9" name="Picture 8" descr="AC6 photo.png"/>
          <p:cNvPicPr>
            <a:picLocks noChangeAspect="1"/>
          </p:cNvPicPr>
          <p:nvPr/>
        </p:nvPicPr>
        <p:blipFill rotWithShape="1">
          <a:blip r:embed="rId4">
            <a:extLst>
              <a:ext uri="{28A0092B-C50C-407E-A947-70E740481C1C}">
                <a14:useLocalDpi xmlns:a14="http://schemas.microsoft.com/office/drawing/2010/main" val="0"/>
              </a:ext>
            </a:extLst>
          </a:blip>
          <a:srcRect t="7925"/>
          <a:stretch/>
        </p:blipFill>
        <p:spPr>
          <a:xfrm>
            <a:off x="7261627" y="3075698"/>
            <a:ext cx="4608721" cy="3459603"/>
          </a:xfrm>
          <a:prstGeom prst="rect">
            <a:avLst/>
          </a:prstGeom>
        </p:spPr>
      </p:pic>
      <p:sp>
        <p:nvSpPr>
          <p:cNvPr id="11" name="Rectangle 10"/>
          <p:cNvSpPr/>
          <p:nvPr/>
        </p:nvSpPr>
        <p:spPr>
          <a:xfrm>
            <a:off x="7713889" y="6572595"/>
            <a:ext cx="2432525" cy="300082"/>
          </a:xfrm>
          <a:prstGeom prst="rect">
            <a:avLst/>
          </a:prstGeom>
        </p:spPr>
        <p:txBody>
          <a:bodyPr wrap="none">
            <a:spAutoFit/>
          </a:bodyPr>
          <a:lstStyle/>
          <a:p>
            <a:r>
              <a:rPr lang="en-US" sz="1350" i="1" dirty="0"/>
              <a:t>O’Brien et al. [TOR-2016-01155]</a:t>
            </a:r>
          </a:p>
        </p:txBody>
      </p:sp>
      <p:sp>
        <p:nvSpPr>
          <p:cNvPr id="2" name="Footer Placeholder 1">
            <a:extLst>
              <a:ext uri="{FF2B5EF4-FFF2-40B4-BE49-F238E27FC236}">
                <a16:creationId xmlns:a16="http://schemas.microsoft.com/office/drawing/2014/main" id="{7D7C7E52-967D-4600-BB55-7AA04BDBF95C}"/>
              </a:ext>
            </a:extLst>
          </p:cNvPr>
          <p:cNvSpPr>
            <a:spLocks noGrp="1"/>
          </p:cNvSpPr>
          <p:nvPr>
            <p:ph type="ftr" sz="quarter" idx="11"/>
          </p:nvPr>
        </p:nvSpPr>
        <p:spPr/>
        <p:txBody>
          <a:bodyPr/>
          <a:lstStyle/>
          <a:p>
            <a:r>
              <a:rPr lang="en-US" dirty="0"/>
              <a:t>Mykhaylo Shumko | October 16th, 2019 | PhD defense</a:t>
            </a:r>
          </a:p>
        </p:txBody>
      </p:sp>
      <p:sp>
        <p:nvSpPr>
          <p:cNvPr id="3" name="Slide Number Placeholder 2">
            <a:extLst>
              <a:ext uri="{FF2B5EF4-FFF2-40B4-BE49-F238E27FC236}">
                <a16:creationId xmlns:a16="http://schemas.microsoft.com/office/drawing/2014/main" id="{B8C96442-263A-4C14-A117-48EFCD6D48ED}"/>
              </a:ext>
            </a:extLst>
          </p:cNvPr>
          <p:cNvSpPr>
            <a:spLocks noGrp="1"/>
          </p:cNvSpPr>
          <p:nvPr>
            <p:ph type="sldNum" sz="quarter" idx="12"/>
          </p:nvPr>
        </p:nvSpPr>
        <p:spPr/>
        <p:txBody>
          <a:bodyPr/>
          <a:lstStyle/>
          <a:p>
            <a:fld id="{A9B55CEC-908C-49DE-AE82-AC98257F7DFD}" type="slidenum">
              <a:rPr lang="en-US" smtClean="0"/>
              <a:t>22</a:t>
            </a:fld>
            <a:endParaRPr lang="en-US"/>
          </a:p>
        </p:txBody>
      </p:sp>
    </p:spTree>
    <p:extLst>
      <p:ext uri="{BB962C8B-B14F-4D97-AF65-F5344CB8AC3E}">
        <p14:creationId xmlns:p14="http://schemas.microsoft.com/office/powerpoint/2010/main" val="3997120193"/>
      </p:ext>
    </p:extLst>
  </p:cSld>
  <p:clrMapOvr>
    <a:masterClrMapping/>
  </p:clrMapOvr>
  <mc:AlternateContent xmlns:mc="http://schemas.openxmlformats.org/markup-compatibility/2006" xmlns:p14="http://schemas.microsoft.com/office/powerpoint/2010/main">
    <mc:Choice Requires="p14">
      <p:transition spd="slow" p14:dur="2000" advTm="62934"/>
    </mc:Choice>
    <mc:Fallback xmlns="">
      <p:transition spd="slow" advTm="6293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083A-7F44-41E1-A767-23D72F5D2D4E}"/>
              </a:ext>
            </a:extLst>
          </p:cNvPr>
          <p:cNvSpPr>
            <a:spLocks noGrp="1"/>
          </p:cNvSpPr>
          <p:nvPr>
            <p:ph type="title"/>
          </p:nvPr>
        </p:nvSpPr>
        <p:spPr>
          <a:xfrm>
            <a:off x="838200" y="365125"/>
            <a:ext cx="10515600" cy="824348"/>
          </a:xfrm>
        </p:spPr>
        <p:txBody>
          <a:bodyPr/>
          <a:lstStyle/>
          <a:p>
            <a:r>
              <a:rPr lang="en-US" dirty="0">
                <a:cs typeface="Calibri Light"/>
              </a:rPr>
              <a:t>Idea Of The Study</a:t>
            </a:r>
            <a:endParaRPr lang="en-US" dirty="0"/>
          </a:p>
        </p:txBody>
      </p:sp>
      <p:sp>
        <p:nvSpPr>
          <p:cNvPr id="4" name="Footer Placeholder 3">
            <a:extLst>
              <a:ext uri="{FF2B5EF4-FFF2-40B4-BE49-F238E27FC236}">
                <a16:creationId xmlns:a16="http://schemas.microsoft.com/office/drawing/2014/main" id="{D06A9D19-0845-4C40-9F58-16B669AB10A3}"/>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E563A6D2-C1A1-44AC-8CEB-4A657CA4361C}"/>
              </a:ext>
            </a:extLst>
          </p:cNvPr>
          <p:cNvSpPr>
            <a:spLocks noGrp="1"/>
          </p:cNvSpPr>
          <p:nvPr>
            <p:ph type="sldNum" sz="quarter" idx="12"/>
          </p:nvPr>
        </p:nvSpPr>
        <p:spPr/>
        <p:txBody>
          <a:bodyPr/>
          <a:lstStyle/>
          <a:p>
            <a:fld id="{330EA680-D336-4FF7-8B7A-9848BB0A1C32}" type="slidenum">
              <a:rPr lang="en-US" smtClean="0"/>
              <a:t>23</a:t>
            </a:fld>
            <a:endParaRPr lang="en-US" dirty="0"/>
          </a:p>
        </p:txBody>
      </p:sp>
      <p:pic>
        <p:nvPicPr>
          <p:cNvPr id="13" name="Picture 13" descr="A close up of text on a white background&#10;&#10;Description generated with high confidence">
            <a:extLst>
              <a:ext uri="{FF2B5EF4-FFF2-40B4-BE49-F238E27FC236}">
                <a16:creationId xmlns:a16="http://schemas.microsoft.com/office/drawing/2014/main" id="{307054D5-B549-4CD1-BA31-6B6E7DB7B9F1}"/>
              </a:ext>
            </a:extLst>
          </p:cNvPr>
          <p:cNvPicPr>
            <a:picLocks noChangeAspect="1"/>
          </p:cNvPicPr>
          <p:nvPr/>
        </p:nvPicPr>
        <p:blipFill>
          <a:blip r:embed="rId3"/>
          <a:stretch>
            <a:fillRect/>
          </a:stretch>
        </p:blipFill>
        <p:spPr>
          <a:xfrm>
            <a:off x="2201965" y="3536260"/>
            <a:ext cx="6790544" cy="2870955"/>
          </a:xfrm>
          <a:prstGeom prst="rect">
            <a:avLst/>
          </a:prstGeom>
        </p:spPr>
      </p:pic>
      <p:sp>
        <p:nvSpPr>
          <p:cNvPr id="7" name="Content Placeholder 6">
            <a:extLst>
              <a:ext uri="{FF2B5EF4-FFF2-40B4-BE49-F238E27FC236}">
                <a16:creationId xmlns:a16="http://schemas.microsoft.com/office/drawing/2014/main" id="{F6411873-794E-48E8-A9DC-A097A6A9B9C5}"/>
              </a:ext>
            </a:extLst>
          </p:cNvPr>
          <p:cNvSpPr>
            <a:spLocks noGrp="1"/>
          </p:cNvSpPr>
          <p:nvPr>
            <p:ph idx="1"/>
          </p:nvPr>
        </p:nvSpPr>
        <p:spPr>
          <a:xfrm>
            <a:off x="838200" y="1825625"/>
            <a:ext cx="10515600" cy="1710635"/>
          </a:xfrm>
        </p:spPr>
        <p:txBody>
          <a:bodyPr>
            <a:normAutofit fontScale="92500" lnSpcReduction="10000"/>
          </a:bodyPr>
          <a:lstStyle/>
          <a:p>
            <a:pPr marL="285750" indent="-285750"/>
            <a:r>
              <a:rPr lang="en-US" dirty="0">
                <a:ea typeface="+mn-lt"/>
                <a:cs typeface="+mn-lt"/>
              </a:rPr>
              <a:t>AC6 has observed numerous coincident microbursts at varying separations</a:t>
            </a:r>
            <a:endParaRPr lang="en-US" dirty="0">
              <a:cs typeface="Calibri" panose="020F0502020204030204"/>
            </a:endParaRPr>
          </a:p>
          <a:p>
            <a:pPr marL="285750" indent="-285750"/>
            <a:r>
              <a:rPr lang="en-US" dirty="0">
                <a:cs typeface="Calibri" panose="020F0502020204030204"/>
              </a:rPr>
              <a:t>These detections can then be used to find the distribution of microburst sizes in low Earth orbit and the magnetic equator</a:t>
            </a:r>
          </a:p>
          <a:p>
            <a:pPr marL="285750" indent="-285750"/>
            <a:r>
              <a:rPr lang="en-US" dirty="0">
                <a:cs typeface="Calibri" panose="020F0502020204030204"/>
              </a:rPr>
              <a:t>The distributions of microbursts and waves can then be directly compared.</a:t>
            </a:r>
          </a:p>
          <a:p>
            <a:endParaRPr lang="en-US" dirty="0"/>
          </a:p>
        </p:txBody>
      </p:sp>
    </p:spTree>
    <p:extLst>
      <p:ext uri="{BB962C8B-B14F-4D97-AF65-F5344CB8AC3E}">
        <p14:creationId xmlns:p14="http://schemas.microsoft.com/office/powerpoint/2010/main" val="3680301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6613F-DBB6-4F37-AB46-F85F8002E130}"/>
              </a:ext>
            </a:extLst>
          </p:cNvPr>
          <p:cNvSpPr>
            <a:spLocks noGrp="1"/>
          </p:cNvSpPr>
          <p:nvPr>
            <p:ph type="title"/>
          </p:nvPr>
        </p:nvSpPr>
        <p:spPr/>
        <p:txBody>
          <a:bodyPr/>
          <a:lstStyle/>
          <a:p>
            <a:r>
              <a:rPr lang="en-US" dirty="0">
                <a:cs typeface="Calibri Light"/>
              </a:rPr>
              <a:t>Microburst detection and event selection</a:t>
            </a:r>
            <a:endParaRPr lang="en-US" dirty="0"/>
          </a:p>
        </p:txBody>
      </p:sp>
      <p:sp>
        <p:nvSpPr>
          <p:cNvPr id="4" name="Footer Placeholder 3">
            <a:extLst>
              <a:ext uri="{FF2B5EF4-FFF2-40B4-BE49-F238E27FC236}">
                <a16:creationId xmlns:a16="http://schemas.microsoft.com/office/drawing/2014/main" id="{87C3D7C9-F9CE-49C8-A2B5-468DB1D0AA3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9C07E676-28B0-4233-9E74-3E749018FF44}"/>
              </a:ext>
            </a:extLst>
          </p:cNvPr>
          <p:cNvSpPr>
            <a:spLocks noGrp="1"/>
          </p:cNvSpPr>
          <p:nvPr>
            <p:ph type="sldNum" sz="quarter" idx="12"/>
          </p:nvPr>
        </p:nvSpPr>
        <p:spPr/>
        <p:txBody>
          <a:bodyPr/>
          <a:lstStyle/>
          <a:p>
            <a:fld id="{330EA680-D336-4FF7-8B7A-9848BB0A1C32}" type="slidenum">
              <a:rPr lang="en-US" smtClean="0"/>
              <a:t>24</a:t>
            </a:fld>
            <a:endParaRPr lang="en-US"/>
          </a:p>
        </p:txBody>
      </p:sp>
      <p:sp>
        <p:nvSpPr>
          <p:cNvPr id="8" name="TextBox 7">
            <a:extLst>
              <a:ext uri="{FF2B5EF4-FFF2-40B4-BE49-F238E27FC236}">
                <a16:creationId xmlns:a16="http://schemas.microsoft.com/office/drawing/2014/main" id="{ABAE0765-38AE-4613-9578-299064675F44}"/>
              </a:ext>
            </a:extLst>
          </p:cNvPr>
          <p:cNvSpPr txBox="1"/>
          <p:nvPr/>
        </p:nvSpPr>
        <p:spPr>
          <a:xfrm>
            <a:off x="786694" y="1800561"/>
            <a:ext cx="95098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Microbursts identified with the burst parameter [O'Brien et al., 2003] on each spacecraft</a:t>
            </a:r>
            <a:endParaRPr lang="en-US" sz="2400" dirty="0">
              <a:cs typeface="Calibri" panose="020F0502020204030204"/>
            </a:endParaRPr>
          </a:p>
          <a:p>
            <a:pPr marL="285750" indent="-285750">
              <a:buFont typeface="Arial"/>
              <a:buChar char="•"/>
            </a:pPr>
            <a:r>
              <a:rPr lang="en-US" sz="2400" dirty="0">
                <a:cs typeface="Calibri" panose="020F0502020204030204"/>
              </a:rPr>
              <a:t>To find microbursts observed simultaneously by AC-6: </a:t>
            </a:r>
          </a:p>
          <a:p>
            <a:pPr marL="742950" lvl="1" indent="-285750">
              <a:buFont typeface="Arial"/>
              <a:buChar char="•"/>
            </a:pPr>
            <a:r>
              <a:rPr lang="en-US" sz="2400" dirty="0">
                <a:cs typeface="Calibri" panose="020F0502020204030204"/>
              </a:rPr>
              <a:t>microburst data were correlated between the two spacecraft</a:t>
            </a:r>
          </a:p>
          <a:p>
            <a:pPr marL="742950" lvl="1" indent="-285750">
              <a:buFont typeface="Arial"/>
              <a:buChar char="•"/>
            </a:pPr>
            <a:r>
              <a:rPr lang="en-US" sz="2400" dirty="0">
                <a:cs typeface="Calibri" panose="020F0502020204030204"/>
              </a:rPr>
              <a:t>microbursts with correlation &gt; 0.8 were considered coincident</a:t>
            </a:r>
          </a:p>
        </p:txBody>
      </p:sp>
      <p:pic>
        <p:nvPicPr>
          <p:cNvPr id="10" name="Picture 10" descr="A screenshot of a cell phone&#10;&#10;Description generated with very high confidence">
            <a:extLst>
              <a:ext uri="{FF2B5EF4-FFF2-40B4-BE49-F238E27FC236}">
                <a16:creationId xmlns:a16="http://schemas.microsoft.com/office/drawing/2014/main" id="{6BF4A70A-A745-43EC-AE51-4418AF8E2EBB}"/>
              </a:ext>
            </a:extLst>
          </p:cNvPr>
          <p:cNvPicPr>
            <a:picLocks noGrp="1" noChangeAspect="1"/>
          </p:cNvPicPr>
          <p:nvPr>
            <p:ph idx="1"/>
          </p:nvPr>
        </p:nvPicPr>
        <p:blipFill>
          <a:blip r:embed="rId3"/>
          <a:stretch>
            <a:fillRect/>
          </a:stretch>
        </p:blipFill>
        <p:spPr>
          <a:xfrm>
            <a:off x="663315" y="4231754"/>
            <a:ext cx="10515600" cy="1653714"/>
          </a:xfrm>
          <a:prstGeom prst="rect">
            <a:avLst/>
          </a:prstGeom>
        </p:spPr>
      </p:pic>
    </p:spTree>
    <p:extLst>
      <p:ext uri="{BB962C8B-B14F-4D97-AF65-F5344CB8AC3E}">
        <p14:creationId xmlns:p14="http://schemas.microsoft.com/office/powerpoint/2010/main" val="1497781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5A7D-B429-4B9B-A212-2D9B60D4E94D}"/>
              </a:ext>
            </a:extLst>
          </p:cNvPr>
          <p:cNvSpPr>
            <a:spLocks noGrp="1"/>
          </p:cNvSpPr>
          <p:nvPr>
            <p:ph type="title"/>
          </p:nvPr>
        </p:nvSpPr>
        <p:spPr>
          <a:xfrm>
            <a:off x="838200" y="365125"/>
            <a:ext cx="10515600" cy="877328"/>
          </a:xfrm>
        </p:spPr>
        <p:txBody>
          <a:bodyPr/>
          <a:lstStyle/>
          <a:p>
            <a:r>
              <a:rPr lang="en-US" dirty="0">
                <a:cs typeface="Calibri Light"/>
              </a:rPr>
              <a:t>Microburst size distribution in low Earth orbit</a:t>
            </a:r>
            <a:endParaRPr lang="en-US" dirty="0"/>
          </a:p>
        </p:txBody>
      </p:sp>
      <p:pic>
        <p:nvPicPr>
          <p:cNvPr id="6" name="Picture 6" descr="A close up of a map&#10;&#10;Description generated with high confidence">
            <a:extLst>
              <a:ext uri="{FF2B5EF4-FFF2-40B4-BE49-F238E27FC236}">
                <a16:creationId xmlns:a16="http://schemas.microsoft.com/office/drawing/2014/main" id="{549FAE5F-BE22-4278-86FF-FAAA910B3A0B}"/>
              </a:ext>
            </a:extLst>
          </p:cNvPr>
          <p:cNvPicPr>
            <a:picLocks noGrp="1" noChangeAspect="1"/>
          </p:cNvPicPr>
          <p:nvPr>
            <p:ph idx="1"/>
          </p:nvPr>
        </p:nvPicPr>
        <p:blipFill>
          <a:blip r:embed="rId3"/>
          <a:stretch>
            <a:fillRect/>
          </a:stretch>
        </p:blipFill>
        <p:spPr>
          <a:xfrm>
            <a:off x="6283216" y="1140510"/>
            <a:ext cx="5624761" cy="5624761"/>
          </a:xfrm>
          <a:prstGeom prst="rect">
            <a:avLst/>
          </a:prstGeom>
        </p:spPr>
      </p:pic>
      <p:sp>
        <p:nvSpPr>
          <p:cNvPr id="4" name="Footer Placeholder 3">
            <a:extLst>
              <a:ext uri="{FF2B5EF4-FFF2-40B4-BE49-F238E27FC236}">
                <a16:creationId xmlns:a16="http://schemas.microsoft.com/office/drawing/2014/main" id="{A1C31FFA-2BE9-40CB-A0EF-808130ED0D1E}"/>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EDBAB99-93A4-4022-A3F0-984C211F1CD3}"/>
              </a:ext>
            </a:extLst>
          </p:cNvPr>
          <p:cNvSpPr>
            <a:spLocks noGrp="1"/>
          </p:cNvSpPr>
          <p:nvPr>
            <p:ph type="sldNum" sz="quarter" idx="12"/>
          </p:nvPr>
        </p:nvSpPr>
        <p:spPr/>
        <p:txBody>
          <a:bodyPr/>
          <a:lstStyle/>
          <a:p>
            <a:fld id="{330EA680-D336-4FF7-8B7A-9848BB0A1C32}" type="slidenum">
              <a:rPr lang="en-US" smtClean="0"/>
              <a:t>25</a:t>
            </a:fld>
            <a:endParaRPr lang="en-US"/>
          </a:p>
        </p:txBody>
      </p:sp>
      <p:sp>
        <p:nvSpPr>
          <p:cNvPr id="8" name="TextBox 7">
            <a:extLst>
              <a:ext uri="{FF2B5EF4-FFF2-40B4-BE49-F238E27FC236}">
                <a16:creationId xmlns:a16="http://schemas.microsoft.com/office/drawing/2014/main" id="{D870AC5A-036C-40A2-8D89-042CAD2CF553}"/>
              </a:ext>
            </a:extLst>
          </p:cNvPr>
          <p:cNvSpPr txBox="1"/>
          <p:nvPr/>
        </p:nvSpPr>
        <p:spPr>
          <a:xfrm>
            <a:off x="853581" y="1187253"/>
            <a:ext cx="48755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a:rPr>
              <a:t>Well-correlated microburst detections were used for the microburst size distribution</a:t>
            </a:r>
          </a:p>
          <a:p>
            <a:pPr marL="285750" indent="-285750">
              <a:buFont typeface="Arial" panose="020B0604020202020204" pitchFamily="34" charset="0"/>
              <a:buChar char="•"/>
            </a:pPr>
            <a:r>
              <a:rPr lang="en-US" dirty="0">
                <a:cs typeface="Calibri"/>
              </a:rPr>
              <a:t>The cumulative fraction of microbursts observed above AC-6 separation, </a:t>
            </a:r>
            <a:r>
              <a:rPr lang="en-US" i="1" dirty="0">
                <a:cs typeface="Calibri"/>
              </a:rPr>
              <a:t>s</a:t>
            </a:r>
            <a:r>
              <a:rPr lang="en-US" dirty="0">
                <a:cs typeface="Calibri"/>
              </a:rPr>
              <a:t> is</a:t>
            </a:r>
            <a:endParaRPr lang="en-US" dirty="0"/>
          </a:p>
        </p:txBody>
      </p:sp>
      <p:pic>
        <p:nvPicPr>
          <p:cNvPr id="3" name="Picture 6">
            <a:extLst>
              <a:ext uri="{FF2B5EF4-FFF2-40B4-BE49-F238E27FC236}">
                <a16:creationId xmlns:a16="http://schemas.microsoft.com/office/drawing/2014/main" id="{4A196AD6-8087-4C08-B7E8-22929C54EDAC}"/>
              </a:ext>
            </a:extLst>
          </p:cNvPr>
          <p:cNvPicPr>
            <a:picLocks noChangeAspect="1"/>
          </p:cNvPicPr>
          <p:nvPr/>
        </p:nvPicPr>
        <p:blipFill>
          <a:blip r:embed="rId4"/>
          <a:stretch>
            <a:fillRect/>
          </a:stretch>
        </p:blipFill>
        <p:spPr>
          <a:xfrm>
            <a:off x="1199102" y="2397511"/>
            <a:ext cx="1604387" cy="706451"/>
          </a:xfrm>
          <a:prstGeom prst="rect">
            <a:avLst/>
          </a:prstGeom>
        </p:spPr>
      </p:pic>
      <p:pic>
        <p:nvPicPr>
          <p:cNvPr id="9" name="Picture 9">
            <a:extLst>
              <a:ext uri="{FF2B5EF4-FFF2-40B4-BE49-F238E27FC236}">
                <a16:creationId xmlns:a16="http://schemas.microsoft.com/office/drawing/2014/main" id="{B56BA659-5751-4E33-9FF3-70B2381F8080}"/>
              </a:ext>
            </a:extLst>
          </p:cNvPr>
          <p:cNvPicPr>
            <a:picLocks noChangeAspect="1"/>
          </p:cNvPicPr>
          <p:nvPr/>
        </p:nvPicPr>
        <p:blipFill>
          <a:blip r:embed="rId5"/>
          <a:stretch>
            <a:fillRect/>
          </a:stretch>
        </p:blipFill>
        <p:spPr>
          <a:xfrm>
            <a:off x="2969057" y="2332382"/>
            <a:ext cx="2743200" cy="824066"/>
          </a:xfrm>
          <a:prstGeom prst="rect">
            <a:avLst/>
          </a:prstGeom>
        </p:spPr>
      </p:pic>
      <p:sp>
        <p:nvSpPr>
          <p:cNvPr id="11" name="TextBox 10">
            <a:extLst>
              <a:ext uri="{FF2B5EF4-FFF2-40B4-BE49-F238E27FC236}">
                <a16:creationId xmlns:a16="http://schemas.microsoft.com/office/drawing/2014/main" id="{A54BD0C6-97BC-495C-A00B-1EB8F59A44BA}"/>
              </a:ext>
            </a:extLst>
          </p:cNvPr>
          <p:cNvSpPr txBox="1"/>
          <p:nvPr/>
        </p:nvSpPr>
        <p:spPr>
          <a:xfrm>
            <a:off x="1199103" y="3267389"/>
            <a:ext cx="43667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term is the normalization for the AC-6 separation</a:t>
            </a:r>
          </a:p>
        </p:txBody>
      </p:sp>
      <p:pic>
        <p:nvPicPr>
          <p:cNvPr id="12" name="Picture 12">
            <a:extLst>
              <a:ext uri="{FF2B5EF4-FFF2-40B4-BE49-F238E27FC236}">
                <a16:creationId xmlns:a16="http://schemas.microsoft.com/office/drawing/2014/main" id="{F6D84D2C-5EF5-4C67-8AE7-0F5BCC1A2337}"/>
              </a:ext>
            </a:extLst>
          </p:cNvPr>
          <p:cNvPicPr>
            <a:picLocks noChangeAspect="1"/>
          </p:cNvPicPr>
          <p:nvPr/>
        </p:nvPicPr>
        <p:blipFill>
          <a:blip r:embed="rId6"/>
          <a:stretch>
            <a:fillRect/>
          </a:stretch>
        </p:blipFill>
        <p:spPr>
          <a:xfrm>
            <a:off x="1776726" y="3264197"/>
            <a:ext cx="412692" cy="410389"/>
          </a:xfrm>
          <a:prstGeom prst="rect">
            <a:avLst/>
          </a:prstGeom>
        </p:spPr>
      </p:pic>
      <p:pic>
        <p:nvPicPr>
          <p:cNvPr id="17" name="Picture 17" descr="A close up of a map&#10;&#10;Description generated with very high confidence">
            <a:extLst>
              <a:ext uri="{FF2B5EF4-FFF2-40B4-BE49-F238E27FC236}">
                <a16:creationId xmlns:a16="http://schemas.microsoft.com/office/drawing/2014/main" id="{6BE9F285-5648-4BDD-B879-B38CCDDFB3F7}"/>
              </a:ext>
            </a:extLst>
          </p:cNvPr>
          <p:cNvPicPr>
            <a:picLocks noChangeAspect="1"/>
          </p:cNvPicPr>
          <p:nvPr/>
        </p:nvPicPr>
        <p:blipFill>
          <a:blip r:embed="rId7"/>
          <a:stretch>
            <a:fillRect/>
          </a:stretch>
        </p:blipFill>
        <p:spPr>
          <a:xfrm>
            <a:off x="959223" y="3915684"/>
            <a:ext cx="2855258" cy="2515394"/>
          </a:xfrm>
          <a:prstGeom prst="rect">
            <a:avLst/>
          </a:prstGeom>
        </p:spPr>
      </p:pic>
      <p:sp>
        <p:nvSpPr>
          <p:cNvPr id="19" name="TextBox 18">
            <a:extLst>
              <a:ext uri="{FF2B5EF4-FFF2-40B4-BE49-F238E27FC236}">
                <a16:creationId xmlns:a16="http://schemas.microsoft.com/office/drawing/2014/main" id="{6640E4EA-6EBC-4C48-9BAF-5187A7D67C5B}"/>
              </a:ext>
            </a:extLst>
          </p:cNvPr>
          <p:cNvSpPr txBox="1"/>
          <p:nvPr/>
        </p:nvSpPr>
        <p:spPr>
          <a:xfrm>
            <a:off x="4067921" y="4023099"/>
            <a:ext cx="22426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Right plot panels:</a:t>
            </a:r>
          </a:p>
          <a:p>
            <a:r>
              <a:rPr lang="en-US" b="1" dirty="0">
                <a:cs typeface="Calibri"/>
              </a:rPr>
              <a:t>Top </a:t>
            </a:r>
            <a:r>
              <a:rPr lang="en-US" dirty="0">
                <a:cs typeface="Calibri"/>
              </a:rPr>
              <a:t>– microburst F(s)</a:t>
            </a:r>
          </a:p>
          <a:p>
            <a:r>
              <a:rPr lang="en-US" b="1" dirty="0">
                <a:cs typeface="Calibri"/>
              </a:rPr>
              <a:t>Middle </a:t>
            </a:r>
            <a:r>
              <a:rPr lang="en-US" dirty="0">
                <a:cs typeface="Calibri"/>
              </a:rPr>
              <a:t>– microburst probability density</a:t>
            </a:r>
          </a:p>
          <a:p>
            <a:r>
              <a:rPr lang="en-US" b="1" dirty="0">
                <a:cs typeface="Calibri"/>
              </a:rPr>
              <a:t>Bottom </a:t>
            </a:r>
            <a:r>
              <a:rPr lang="en-US" dirty="0">
                <a:cs typeface="Calibri"/>
              </a:rPr>
              <a:t>– Number of AC-6 samples in separation bin</a:t>
            </a:r>
          </a:p>
        </p:txBody>
      </p:sp>
    </p:spTree>
    <p:extLst>
      <p:ext uri="{BB962C8B-B14F-4D97-AF65-F5344CB8AC3E}">
        <p14:creationId xmlns:p14="http://schemas.microsoft.com/office/powerpoint/2010/main" val="567708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 close up of a logo&#10;&#10;Description generated with high confidence">
            <a:extLst>
              <a:ext uri="{FF2B5EF4-FFF2-40B4-BE49-F238E27FC236}">
                <a16:creationId xmlns:a16="http://schemas.microsoft.com/office/drawing/2014/main" id="{81A3EB7D-E323-4787-B7E8-5315571AF8A4}"/>
              </a:ext>
            </a:extLst>
          </p:cNvPr>
          <p:cNvPicPr>
            <a:picLocks noChangeAspect="1"/>
          </p:cNvPicPr>
          <p:nvPr/>
        </p:nvPicPr>
        <p:blipFill>
          <a:blip r:embed="rId3"/>
          <a:stretch>
            <a:fillRect/>
          </a:stretch>
        </p:blipFill>
        <p:spPr>
          <a:xfrm>
            <a:off x="554966" y="3658601"/>
            <a:ext cx="2743200" cy="2761327"/>
          </a:xfrm>
          <a:prstGeom prst="rect">
            <a:avLst/>
          </a:prstGeom>
        </p:spPr>
      </p:pic>
      <p:pic>
        <p:nvPicPr>
          <p:cNvPr id="8" name="Picture 8" descr="A close up of text on a white background&#10;&#10;Description generated with high confidence">
            <a:extLst>
              <a:ext uri="{FF2B5EF4-FFF2-40B4-BE49-F238E27FC236}">
                <a16:creationId xmlns:a16="http://schemas.microsoft.com/office/drawing/2014/main" id="{5BA74C93-60C9-4DCB-9C71-59080ADB7018}"/>
              </a:ext>
            </a:extLst>
          </p:cNvPr>
          <p:cNvPicPr>
            <a:picLocks noChangeAspect="1"/>
          </p:cNvPicPr>
          <p:nvPr/>
        </p:nvPicPr>
        <p:blipFill>
          <a:blip r:embed="rId4"/>
          <a:stretch>
            <a:fillRect/>
          </a:stretch>
        </p:blipFill>
        <p:spPr>
          <a:xfrm>
            <a:off x="6770455" y="1419036"/>
            <a:ext cx="5329380" cy="5329380"/>
          </a:xfrm>
          <a:prstGeom prst="rect">
            <a:avLst/>
          </a:prstGeom>
        </p:spPr>
      </p:pic>
      <p:sp>
        <p:nvSpPr>
          <p:cNvPr id="2" name="Title 1">
            <a:extLst>
              <a:ext uri="{FF2B5EF4-FFF2-40B4-BE49-F238E27FC236}">
                <a16:creationId xmlns:a16="http://schemas.microsoft.com/office/drawing/2014/main" id="{9A2BD03E-7047-4135-A3C4-2B1A781A59B2}"/>
              </a:ext>
            </a:extLst>
          </p:cNvPr>
          <p:cNvSpPr>
            <a:spLocks noGrp="1"/>
          </p:cNvSpPr>
          <p:nvPr>
            <p:ph type="title"/>
          </p:nvPr>
        </p:nvSpPr>
        <p:spPr>
          <a:xfrm>
            <a:off x="838200" y="365125"/>
            <a:ext cx="10515600" cy="829377"/>
          </a:xfrm>
        </p:spPr>
        <p:txBody>
          <a:bodyPr/>
          <a:lstStyle/>
          <a:p>
            <a:r>
              <a:rPr lang="en-US" dirty="0">
                <a:ea typeface="+mj-lt"/>
                <a:cs typeface="+mj-lt"/>
              </a:rPr>
              <a:t>Modeling the Microburst Distribution</a:t>
            </a:r>
            <a:endParaRPr lang="en-US" dirty="0"/>
          </a:p>
        </p:txBody>
      </p:sp>
      <p:sp>
        <p:nvSpPr>
          <p:cNvPr id="3" name="Content Placeholder 2">
            <a:extLst>
              <a:ext uri="{FF2B5EF4-FFF2-40B4-BE49-F238E27FC236}">
                <a16:creationId xmlns:a16="http://schemas.microsoft.com/office/drawing/2014/main" id="{7C4092FB-FCFD-4273-A681-605A15B631CA}"/>
              </a:ext>
            </a:extLst>
          </p:cNvPr>
          <p:cNvSpPr>
            <a:spLocks noGrp="1"/>
          </p:cNvSpPr>
          <p:nvPr>
            <p:ph idx="1"/>
          </p:nvPr>
        </p:nvSpPr>
        <p:spPr>
          <a:xfrm>
            <a:off x="554665" y="1143369"/>
            <a:ext cx="6712621" cy="2281641"/>
          </a:xfrm>
        </p:spPr>
        <p:txBody>
          <a:bodyPr vert="horz" lIns="91440" tIns="45720" rIns="91440" bIns="45720" rtlCol="0" anchor="t">
            <a:noAutofit/>
          </a:bodyPr>
          <a:lstStyle/>
          <a:p>
            <a:pPr>
              <a:lnSpc>
                <a:spcPct val="100000"/>
              </a:lnSpc>
            </a:pPr>
            <a:r>
              <a:rPr lang="en-US" sz="1800" dirty="0">
                <a:cs typeface="Calibri"/>
              </a:rPr>
              <a:t>We have to do more work to make the microburst distribution more intuitive</a:t>
            </a:r>
          </a:p>
          <a:p>
            <a:pPr>
              <a:lnSpc>
                <a:spcPct val="100000"/>
              </a:lnSpc>
            </a:pPr>
            <a:r>
              <a:rPr lang="en-US" sz="1800" dirty="0">
                <a:cs typeface="Calibri"/>
              </a:rPr>
              <a:t>The compounding effects due to random microburst locations and sizes were modeled assuming</a:t>
            </a:r>
          </a:p>
          <a:p>
            <a:pPr lvl="1">
              <a:lnSpc>
                <a:spcPct val="100000"/>
              </a:lnSpc>
            </a:pPr>
            <a:r>
              <a:rPr lang="en-US" sz="1800" dirty="0">
                <a:cs typeface="Calibri"/>
              </a:rPr>
              <a:t>Microburst occur randomly around AC6 </a:t>
            </a:r>
          </a:p>
          <a:p>
            <a:pPr lvl="1">
              <a:lnSpc>
                <a:spcPct val="100000"/>
              </a:lnSpc>
            </a:pPr>
            <a:r>
              <a:rPr lang="en-US" sz="1800" dirty="0">
                <a:cs typeface="Calibri"/>
              </a:rPr>
              <a:t>Microburst footprint is circular</a:t>
            </a:r>
          </a:p>
          <a:p>
            <a:pPr lvl="1">
              <a:lnSpc>
                <a:spcPct val="100000"/>
              </a:lnSpc>
            </a:pPr>
            <a:r>
              <a:rPr lang="en-US" sz="1800" dirty="0">
                <a:cs typeface="Calibri"/>
              </a:rPr>
              <a:t>Prescribed microburst probability density function (PDF)</a:t>
            </a:r>
            <a:endParaRPr lang="en-US" sz="1800" dirty="0">
              <a:solidFill>
                <a:srgbClr val="FF0000"/>
              </a:solidFill>
              <a:cs typeface="Calibri"/>
            </a:endParaRPr>
          </a:p>
        </p:txBody>
      </p:sp>
      <p:sp>
        <p:nvSpPr>
          <p:cNvPr id="4" name="Footer Placeholder 3">
            <a:extLst>
              <a:ext uri="{FF2B5EF4-FFF2-40B4-BE49-F238E27FC236}">
                <a16:creationId xmlns:a16="http://schemas.microsoft.com/office/drawing/2014/main" id="{3AFB4A3B-F354-4BAE-88D6-D7003F831BA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564A05C-E4BA-4E1B-8F28-C32D1111D442}"/>
              </a:ext>
            </a:extLst>
          </p:cNvPr>
          <p:cNvSpPr>
            <a:spLocks noGrp="1"/>
          </p:cNvSpPr>
          <p:nvPr>
            <p:ph type="sldNum" sz="quarter" idx="12"/>
          </p:nvPr>
        </p:nvSpPr>
        <p:spPr/>
        <p:txBody>
          <a:bodyPr/>
          <a:lstStyle/>
          <a:p>
            <a:fld id="{330EA680-D336-4FF7-8B7A-9848BB0A1C32}" type="slidenum">
              <a:rPr lang="en-US" smtClean="0"/>
              <a:t>26</a:t>
            </a:fld>
            <a:endParaRPr lang="en-US"/>
          </a:p>
        </p:txBody>
      </p:sp>
      <p:pic>
        <p:nvPicPr>
          <p:cNvPr id="11" name="Picture 11">
            <a:extLst>
              <a:ext uri="{FF2B5EF4-FFF2-40B4-BE49-F238E27FC236}">
                <a16:creationId xmlns:a16="http://schemas.microsoft.com/office/drawing/2014/main" id="{CF260D40-A4AA-4304-AA2D-1CFDC5FC21D7}"/>
              </a:ext>
            </a:extLst>
          </p:cNvPr>
          <p:cNvPicPr>
            <a:picLocks noChangeAspect="1"/>
          </p:cNvPicPr>
          <p:nvPr/>
        </p:nvPicPr>
        <p:blipFill>
          <a:blip r:embed="rId5"/>
          <a:stretch>
            <a:fillRect/>
          </a:stretch>
        </p:blipFill>
        <p:spPr>
          <a:xfrm>
            <a:off x="3537098" y="3653088"/>
            <a:ext cx="2743200" cy="2749378"/>
          </a:xfrm>
          <a:prstGeom prst="rect">
            <a:avLst/>
          </a:prstGeom>
        </p:spPr>
      </p:pic>
    </p:spTree>
    <p:extLst>
      <p:ext uri="{BB962C8B-B14F-4D97-AF65-F5344CB8AC3E}">
        <p14:creationId xmlns:p14="http://schemas.microsoft.com/office/powerpoint/2010/main" val="3694618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A close up of a logo&#10;&#10;Description generated with very high confidence">
            <a:extLst>
              <a:ext uri="{FF2B5EF4-FFF2-40B4-BE49-F238E27FC236}">
                <a16:creationId xmlns:a16="http://schemas.microsoft.com/office/drawing/2014/main" id="{BDA6261E-7438-40F7-9946-E2FAEED27953}"/>
              </a:ext>
            </a:extLst>
          </p:cNvPr>
          <p:cNvPicPr>
            <a:picLocks noChangeAspect="1"/>
          </p:cNvPicPr>
          <p:nvPr/>
        </p:nvPicPr>
        <p:blipFill>
          <a:blip r:embed="rId3"/>
          <a:stretch>
            <a:fillRect/>
          </a:stretch>
        </p:blipFill>
        <p:spPr>
          <a:xfrm>
            <a:off x="554966" y="3653287"/>
            <a:ext cx="2743200" cy="2743200"/>
          </a:xfrm>
          <a:prstGeom prst="rect">
            <a:avLst/>
          </a:prstGeom>
        </p:spPr>
      </p:pic>
      <p:pic>
        <p:nvPicPr>
          <p:cNvPr id="8" name="Picture 8" descr="A close up of text on a white background&#10;&#10;Description generated with high confidence">
            <a:extLst>
              <a:ext uri="{FF2B5EF4-FFF2-40B4-BE49-F238E27FC236}">
                <a16:creationId xmlns:a16="http://schemas.microsoft.com/office/drawing/2014/main" id="{5BA74C93-60C9-4DCB-9C71-59080ADB7018}"/>
              </a:ext>
            </a:extLst>
          </p:cNvPr>
          <p:cNvPicPr>
            <a:picLocks noChangeAspect="1"/>
          </p:cNvPicPr>
          <p:nvPr/>
        </p:nvPicPr>
        <p:blipFill>
          <a:blip r:embed="rId4"/>
          <a:stretch>
            <a:fillRect/>
          </a:stretch>
        </p:blipFill>
        <p:spPr>
          <a:xfrm>
            <a:off x="6770455" y="1419036"/>
            <a:ext cx="5329380" cy="5329380"/>
          </a:xfrm>
          <a:prstGeom prst="rect">
            <a:avLst/>
          </a:prstGeom>
        </p:spPr>
      </p:pic>
      <p:sp>
        <p:nvSpPr>
          <p:cNvPr id="2" name="Title 1">
            <a:extLst>
              <a:ext uri="{FF2B5EF4-FFF2-40B4-BE49-F238E27FC236}">
                <a16:creationId xmlns:a16="http://schemas.microsoft.com/office/drawing/2014/main" id="{9A2BD03E-7047-4135-A3C4-2B1A781A59B2}"/>
              </a:ext>
            </a:extLst>
          </p:cNvPr>
          <p:cNvSpPr>
            <a:spLocks noGrp="1"/>
          </p:cNvSpPr>
          <p:nvPr>
            <p:ph type="title"/>
          </p:nvPr>
        </p:nvSpPr>
        <p:spPr>
          <a:xfrm>
            <a:off x="838200" y="365125"/>
            <a:ext cx="10515600" cy="829377"/>
          </a:xfrm>
        </p:spPr>
        <p:txBody>
          <a:bodyPr/>
          <a:lstStyle/>
          <a:p>
            <a:r>
              <a:rPr lang="en-US" dirty="0">
                <a:ea typeface="+mj-lt"/>
                <a:cs typeface="+mj-lt"/>
              </a:rPr>
              <a:t>Modeling the Microburst Distribution</a:t>
            </a:r>
            <a:endParaRPr lang="en-US" dirty="0"/>
          </a:p>
        </p:txBody>
      </p:sp>
      <p:sp>
        <p:nvSpPr>
          <p:cNvPr id="3" name="Content Placeholder 2">
            <a:extLst>
              <a:ext uri="{FF2B5EF4-FFF2-40B4-BE49-F238E27FC236}">
                <a16:creationId xmlns:a16="http://schemas.microsoft.com/office/drawing/2014/main" id="{7C4092FB-FCFD-4273-A681-605A15B631CA}"/>
              </a:ext>
            </a:extLst>
          </p:cNvPr>
          <p:cNvSpPr>
            <a:spLocks noGrp="1"/>
          </p:cNvSpPr>
          <p:nvPr>
            <p:ph idx="1"/>
          </p:nvPr>
        </p:nvSpPr>
        <p:spPr>
          <a:xfrm>
            <a:off x="554665" y="1143369"/>
            <a:ext cx="6712621" cy="2281641"/>
          </a:xfrm>
        </p:spPr>
        <p:txBody>
          <a:bodyPr vert="horz" lIns="91440" tIns="45720" rIns="91440" bIns="45720" rtlCol="0" anchor="t">
            <a:noAutofit/>
          </a:bodyPr>
          <a:lstStyle/>
          <a:p>
            <a:pPr>
              <a:lnSpc>
                <a:spcPct val="100000"/>
              </a:lnSpc>
            </a:pPr>
            <a:r>
              <a:rPr lang="en-US" sz="1800" dirty="0">
                <a:cs typeface="Calibri"/>
              </a:rPr>
              <a:t>We have to do more work to make the microburst distribution more intuitive</a:t>
            </a:r>
          </a:p>
          <a:p>
            <a:pPr>
              <a:lnSpc>
                <a:spcPct val="100000"/>
              </a:lnSpc>
            </a:pPr>
            <a:r>
              <a:rPr lang="en-US" sz="1800" dirty="0">
                <a:cs typeface="Calibri"/>
              </a:rPr>
              <a:t>The compounding effects due to random microburst locations and sizes were modeled assuming</a:t>
            </a:r>
          </a:p>
          <a:p>
            <a:pPr lvl="1">
              <a:lnSpc>
                <a:spcPct val="100000"/>
              </a:lnSpc>
            </a:pPr>
            <a:r>
              <a:rPr lang="en-US" sz="1800" dirty="0">
                <a:cs typeface="Calibri"/>
              </a:rPr>
              <a:t>Microburst occur randomly around AC6 </a:t>
            </a:r>
          </a:p>
          <a:p>
            <a:pPr lvl="1">
              <a:lnSpc>
                <a:spcPct val="100000"/>
              </a:lnSpc>
            </a:pPr>
            <a:r>
              <a:rPr lang="en-US" sz="1800" dirty="0">
                <a:cs typeface="Calibri"/>
              </a:rPr>
              <a:t>Microburst footprint is circular</a:t>
            </a:r>
          </a:p>
          <a:p>
            <a:pPr lvl="1">
              <a:lnSpc>
                <a:spcPct val="100000"/>
              </a:lnSpc>
            </a:pPr>
            <a:r>
              <a:rPr lang="en-US" sz="1800" dirty="0">
                <a:cs typeface="Calibri"/>
              </a:rPr>
              <a:t>Prescribed microburst probability density function (PDF)</a:t>
            </a:r>
            <a:endParaRPr lang="en-US" sz="1800" dirty="0">
              <a:solidFill>
                <a:srgbClr val="FF0000"/>
              </a:solidFill>
              <a:cs typeface="Calibri"/>
            </a:endParaRPr>
          </a:p>
        </p:txBody>
      </p:sp>
      <p:sp>
        <p:nvSpPr>
          <p:cNvPr id="4" name="Footer Placeholder 3">
            <a:extLst>
              <a:ext uri="{FF2B5EF4-FFF2-40B4-BE49-F238E27FC236}">
                <a16:creationId xmlns:a16="http://schemas.microsoft.com/office/drawing/2014/main" id="{3AFB4A3B-F354-4BAE-88D6-D7003F831BA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564A05C-E4BA-4E1B-8F28-C32D1111D442}"/>
              </a:ext>
            </a:extLst>
          </p:cNvPr>
          <p:cNvSpPr>
            <a:spLocks noGrp="1"/>
          </p:cNvSpPr>
          <p:nvPr>
            <p:ph type="sldNum" sz="quarter" idx="12"/>
          </p:nvPr>
        </p:nvSpPr>
        <p:spPr/>
        <p:txBody>
          <a:bodyPr/>
          <a:lstStyle/>
          <a:p>
            <a:fld id="{330EA680-D336-4FF7-8B7A-9848BB0A1C32}" type="slidenum">
              <a:rPr lang="en-US" smtClean="0"/>
              <a:t>27</a:t>
            </a:fld>
            <a:endParaRPr lang="en-US"/>
          </a:p>
        </p:txBody>
      </p:sp>
      <p:pic>
        <p:nvPicPr>
          <p:cNvPr id="11" name="Picture 11">
            <a:extLst>
              <a:ext uri="{FF2B5EF4-FFF2-40B4-BE49-F238E27FC236}">
                <a16:creationId xmlns:a16="http://schemas.microsoft.com/office/drawing/2014/main" id="{CF260D40-A4AA-4304-AA2D-1CFDC5FC21D7}"/>
              </a:ext>
            </a:extLst>
          </p:cNvPr>
          <p:cNvPicPr>
            <a:picLocks noChangeAspect="1"/>
          </p:cNvPicPr>
          <p:nvPr/>
        </p:nvPicPr>
        <p:blipFill>
          <a:blip r:embed="rId5"/>
          <a:stretch>
            <a:fillRect/>
          </a:stretch>
        </p:blipFill>
        <p:spPr>
          <a:xfrm>
            <a:off x="3537098" y="3653088"/>
            <a:ext cx="2743200" cy="2749378"/>
          </a:xfrm>
          <a:prstGeom prst="rect">
            <a:avLst/>
          </a:prstGeom>
        </p:spPr>
      </p:pic>
    </p:spTree>
    <p:extLst>
      <p:ext uri="{BB962C8B-B14F-4D97-AF65-F5344CB8AC3E}">
        <p14:creationId xmlns:p14="http://schemas.microsoft.com/office/powerpoint/2010/main" val="4074486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390D-3EEB-4451-98DC-5D47D92FDDAF}"/>
              </a:ext>
            </a:extLst>
          </p:cNvPr>
          <p:cNvSpPr>
            <a:spLocks noGrp="1"/>
          </p:cNvSpPr>
          <p:nvPr>
            <p:ph type="title"/>
          </p:nvPr>
        </p:nvSpPr>
        <p:spPr>
          <a:xfrm>
            <a:off x="838200" y="350217"/>
            <a:ext cx="10515600" cy="1325563"/>
          </a:xfrm>
        </p:spPr>
        <p:txBody>
          <a:bodyPr>
            <a:normAutofit/>
          </a:bodyPr>
          <a:lstStyle/>
          <a:p>
            <a:r>
              <a:rPr lang="en-US" dirty="0">
                <a:cs typeface="Calibri Light"/>
              </a:rPr>
              <a:t>Modeling various hypothesized microburst size distributions</a:t>
            </a:r>
            <a:endParaRPr lang="en-US" dirty="0">
              <a:solidFill>
                <a:srgbClr val="FF0000"/>
              </a:solidFill>
              <a:cs typeface="Calibri Light"/>
            </a:endParaRPr>
          </a:p>
        </p:txBody>
      </p:sp>
      <p:sp>
        <p:nvSpPr>
          <p:cNvPr id="4" name="Footer Placeholder 3">
            <a:extLst>
              <a:ext uri="{FF2B5EF4-FFF2-40B4-BE49-F238E27FC236}">
                <a16:creationId xmlns:a16="http://schemas.microsoft.com/office/drawing/2014/main" id="{027C7409-5327-4B69-8289-4DEAEE465D3A}"/>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A786A030-57B2-4813-BC3F-8479DE79781A}"/>
              </a:ext>
            </a:extLst>
          </p:cNvPr>
          <p:cNvSpPr>
            <a:spLocks noGrp="1"/>
          </p:cNvSpPr>
          <p:nvPr>
            <p:ph type="sldNum" sz="quarter" idx="12"/>
          </p:nvPr>
        </p:nvSpPr>
        <p:spPr/>
        <p:txBody>
          <a:bodyPr/>
          <a:lstStyle/>
          <a:p>
            <a:fld id="{330EA680-D336-4FF7-8B7A-9848BB0A1C32}" type="slidenum">
              <a:rPr lang="en-US" smtClean="0"/>
              <a:t>28</a:t>
            </a:fld>
            <a:endParaRPr lang="en-US"/>
          </a:p>
        </p:txBody>
      </p:sp>
      <p:sp>
        <p:nvSpPr>
          <p:cNvPr id="3" name="TextBox 2">
            <a:extLst>
              <a:ext uri="{FF2B5EF4-FFF2-40B4-BE49-F238E27FC236}">
                <a16:creationId xmlns:a16="http://schemas.microsoft.com/office/drawing/2014/main" id="{CDA70EF0-C9E2-435F-A48E-40B4C3468C6B}"/>
              </a:ext>
            </a:extLst>
          </p:cNvPr>
          <p:cNvSpPr txBox="1"/>
          <p:nvPr/>
        </p:nvSpPr>
        <p:spPr>
          <a:xfrm>
            <a:off x="833583" y="1641764"/>
            <a:ext cx="51215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f(d|d</a:t>
            </a:r>
            <a:r>
              <a:rPr lang="en-US" i="1" baseline="-25000">
                <a:cs typeface="Calibri"/>
              </a:rPr>
              <a:t>0</a:t>
            </a:r>
            <a:r>
              <a:rPr lang="en-US" i="1">
                <a:cs typeface="Calibri"/>
              </a:rPr>
              <a:t>) = </a:t>
            </a:r>
            <a:r>
              <a:rPr lang="en-US" i="1">
                <a:ea typeface="+mn-lt"/>
                <a:cs typeface="+mn-lt"/>
              </a:rPr>
              <a:t>δ(d-d</a:t>
            </a:r>
            <a:r>
              <a:rPr lang="en-US" i="1" baseline="-25000" dirty="0">
                <a:ea typeface="+mn-lt"/>
                <a:cs typeface="+mn-lt"/>
              </a:rPr>
              <a:t>0</a:t>
            </a:r>
            <a:r>
              <a:rPr lang="en-US" i="1" dirty="0">
                <a:ea typeface="+mn-lt"/>
                <a:cs typeface="+mn-lt"/>
              </a:rPr>
              <a:t>)</a:t>
            </a:r>
            <a:endParaRPr lang="en-US" i="1">
              <a:cs typeface="Calibri"/>
            </a:endParaRPr>
          </a:p>
          <a:p>
            <a:r>
              <a:rPr lang="en-US" dirty="0">
                <a:cs typeface="Calibri"/>
              </a:rPr>
              <a:t>Consistant range of </a:t>
            </a:r>
            <a:r>
              <a:rPr lang="en-US" i="1">
                <a:cs typeface="Calibri"/>
              </a:rPr>
              <a:t>d</a:t>
            </a:r>
            <a:r>
              <a:rPr lang="en-US" i="1" baseline="-25000">
                <a:cs typeface="Calibri"/>
              </a:rPr>
              <a:t>0</a:t>
            </a:r>
            <a:r>
              <a:rPr lang="en-US">
                <a:cs typeface="Calibri"/>
              </a:rPr>
              <a:t>: 38-129 km | median 73 km</a:t>
            </a:r>
          </a:p>
        </p:txBody>
      </p:sp>
      <p:sp>
        <p:nvSpPr>
          <p:cNvPr id="6" name="TextBox 5">
            <a:extLst>
              <a:ext uri="{FF2B5EF4-FFF2-40B4-BE49-F238E27FC236}">
                <a16:creationId xmlns:a16="http://schemas.microsoft.com/office/drawing/2014/main" id="{6053BCF2-025E-414F-93AA-98B667AA810C}"/>
              </a:ext>
            </a:extLst>
          </p:cNvPr>
          <p:cNvSpPr txBox="1"/>
          <p:nvPr/>
        </p:nvSpPr>
        <p:spPr>
          <a:xfrm>
            <a:off x="6033366" y="1680729"/>
            <a:ext cx="52601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mn-lt"/>
                <a:cs typeface="+mn-lt"/>
              </a:rPr>
              <a:t>f(d|a, d</a:t>
            </a:r>
            <a:r>
              <a:rPr lang="en-US" i="1" baseline="-25000">
                <a:ea typeface="+mn-lt"/>
                <a:cs typeface="+mn-lt"/>
              </a:rPr>
              <a:t>0</a:t>
            </a:r>
            <a:r>
              <a:rPr lang="en-US" i="1">
                <a:ea typeface="+mn-lt"/>
                <a:cs typeface="+mn-lt"/>
              </a:rPr>
              <a:t>, d</a:t>
            </a:r>
            <a:r>
              <a:rPr lang="en-US" i="1" baseline="-25000" dirty="0">
                <a:ea typeface="+mn-lt"/>
                <a:cs typeface="+mn-lt"/>
              </a:rPr>
              <a:t>1</a:t>
            </a:r>
            <a:r>
              <a:rPr lang="en-US" i="1" dirty="0">
                <a:ea typeface="+mn-lt"/>
                <a:cs typeface="+mn-lt"/>
              </a:rPr>
              <a:t>)</a:t>
            </a:r>
            <a:r>
              <a:rPr lang="en-US" i="1" dirty="0"/>
              <a:t>= a</a:t>
            </a:r>
            <a:r>
              <a:rPr lang="en-US" i="1" dirty="0">
                <a:ea typeface="+mn-lt"/>
                <a:cs typeface="+mn-lt"/>
              </a:rPr>
              <a:t>δ(d-d</a:t>
            </a:r>
            <a:r>
              <a:rPr lang="en-US" i="1" baseline="-25000" dirty="0">
                <a:ea typeface="+mn-lt"/>
                <a:cs typeface="+mn-lt"/>
              </a:rPr>
              <a:t>0</a:t>
            </a:r>
            <a:r>
              <a:rPr lang="en-US" i="1" dirty="0">
                <a:ea typeface="+mn-lt"/>
                <a:cs typeface="+mn-lt"/>
              </a:rPr>
              <a:t>) + (1-a)δ(d-d</a:t>
            </a:r>
            <a:r>
              <a:rPr lang="en-US" i="1" baseline="-25000" dirty="0">
                <a:ea typeface="+mn-lt"/>
                <a:cs typeface="+mn-lt"/>
              </a:rPr>
              <a:t>1</a:t>
            </a:r>
            <a:r>
              <a:rPr lang="en-US" i="1" dirty="0">
                <a:ea typeface="+mn-lt"/>
                <a:cs typeface="+mn-lt"/>
              </a:rPr>
              <a:t>)</a:t>
            </a:r>
          </a:p>
          <a:p>
            <a:r>
              <a:rPr lang="en-US"/>
              <a:t>0.1% &lt; </a:t>
            </a:r>
            <a:r>
              <a:rPr lang="en-US" i="1"/>
              <a:t>a</a:t>
            </a:r>
            <a:r>
              <a:rPr lang="en-US"/>
              <a:t> &lt; 16% | 12 &lt; </a:t>
            </a:r>
            <a:r>
              <a:rPr lang="en-US" i="1"/>
              <a:t>d</a:t>
            </a:r>
            <a:r>
              <a:rPr lang="en-US" i="1" baseline="-25000"/>
              <a:t>0</a:t>
            </a:r>
            <a:r>
              <a:rPr lang="en-US"/>
              <a:t> &lt; 47 km | 76 &lt; </a:t>
            </a:r>
            <a:r>
              <a:rPr lang="en-US" i="1"/>
              <a:t>d</a:t>
            </a:r>
            <a:r>
              <a:rPr lang="en-US" i="1" baseline="-25000"/>
              <a:t>1</a:t>
            </a:r>
            <a:r>
              <a:rPr lang="en-US" i="1" dirty="0"/>
              <a:t> </a:t>
            </a:r>
            <a:r>
              <a:rPr lang="en-US"/>
              <a:t>&lt; 234 km</a:t>
            </a:r>
          </a:p>
        </p:txBody>
      </p:sp>
      <p:pic>
        <p:nvPicPr>
          <p:cNvPr id="13" name="Picture 13" descr="A close up of a map&#10;&#10;Description generated with very high confidence">
            <a:extLst>
              <a:ext uri="{FF2B5EF4-FFF2-40B4-BE49-F238E27FC236}">
                <a16:creationId xmlns:a16="http://schemas.microsoft.com/office/drawing/2014/main" id="{EED26359-A381-4746-B7DD-C1E1206006F4}"/>
              </a:ext>
            </a:extLst>
          </p:cNvPr>
          <p:cNvPicPr>
            <a:picLocks noGrp="1" noChangeAspect="1"/>
          </p:cNvPicPr>
          <p:nvPr>
            <p:ph sz="half" idx="1"/>
          </p:nvPr>
        </p:nvPicPr>
        <p:blipFill>
          <a:blip r:embed="rId3"/>
          <a:stretch>
            <a:fillRect/>
          </a:stretch>
        </p:blipFill>
        <p:spPr>
          <a:xfrm>
            <a:off x="838200" y="2323770"/>
            <a:ext cx="5181600" cy="3909229"/>
          </a:xfrm>
        </p:spPr>
      </p:pic>
      <p:pic>
        <p:nvPicPr>
          <p:cNvPr id="15" name="Picture 15" descr="A close up of a map&#10;&#10;Description generated with very high confidence">
            <a:extLst>
              <a:ext uri="{FF2B5EF4-FFF2-40B4-BE49-F238E27FC236}">
                <a16:creationId xmlns:a16="http://schemas.microsoft.com/office/drawing/2014/main" id="{1E898AD5-76D4-4797-A5EE-9045C58033C5}"/>
              </a:ext>
            </a:extLst>
          </p:cNvPr>
          <p:cNvPicPr>
            <a:picLocks noGrp="1" noChangeAspect="1"/>
          </p:cNvPicPr>
          <p:nvPr>
            <p:ph sz="half" idx="2"/>
          </p:nvPr>
        </p:nvPicPr>
        <p:blipFill>
          <a:blip r:embed="rId4"/>
          <a:stretch>
            <a:fillRect/>
          </a:stretch>
        </p:blipFill>
        <p:spPr>
          <a:xfrm>
            <a:off x="6068291" y="2323770"/>
            <a:ext cx="5181600" cy="3909229"/>
          </a:xfrm>
        </p:spPr>
      </p:pic>
    </p:spTree>
    <p:extLst>
      <p:ext uri="{BB962C8B-B14F-4D97-AF65-F5344CB8AC3E}">
        <p14:creationId xmlns:p14="http://schemas.microsoft.com/office/powerpoint/2010/main" val="591127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4052B-AFDB-440C-8D80-2C314DDFB6BD}"/>
              </a:ext>
            </a:extLst>
          </p:cNvPr>
          <p:cNvSpPr>
            <a:spLocks noGrp="1"/>
          </p:cNvSpPr>
          <p:nvPr>
            <p:ph type="title"/>
          </p:nvPr>
        </p:nvSpPr>
        <p:spPr/>
        <p:txBody>
          <a:bodyPr/>
          <a:lstStyle/>
          <a:p>
            <a:r>
              <a:rPr lang="en-US" dirty="0">
                <a:cs typeface="Calibri Light"/>
              </a:rPr>
              <a:t>Microburst size distribution mapped to magnetic equator</a:t>
            </a:r>
            <a:endParaRPr lang="en-US" dirty="0"/>
          </a:p>
        </p:txBody>
      </p:sp>
      <p:pic>
        <p:nvPicPr>
          <p:cNvPr id="6" name="Picture 6" descr="A close up of a map&#10;&#10;Description generated with very high confidence">
            <a:extLst>
              <a:ext uri="{FF2B5EF4-FFF2-40B4-BE49-F238E27FC236}">
                <a16:creationId xmlns:a16="http://schemas.microsoft.com/office/drawing/2014/main" id="{5B316714-6EEC-4AF6-9323-D8C465D7E592}"/>
              </a:ext>
            </a:extLst>
          </p:cNvPr>
          <p:cNvPicPr>
            <a:picLocks noGrp="1" noChangeAspect="1"/>
          </p:cNvPicPr>
          <p:nvPr>
            <p:ph idx="1"/>
          </p:nvPr>
        </p:nvPicPr>
        <p:blipFill>
          <a:blip r:embed="rId3"/>
          <a:stretch>
            <a:fillRect/>
          </a:stretch>
        </p:blipFill>
        <p:spPr>
          <a:xfrm>
            <a:off x="5848227" y="970849"/>
            <a:ext cx="5762797" cy="5762797"/>
          </a:xfrm>
          <a:prstGeom prst="rect">
            <a:avLst/>
          </a:prstGeom>
        </p:spPr>
      </p:pic>
      <p:sp>
        <p:nvSpPr>
          <p:cNvPr id="4" name="Footer Placeholder 3">
            <a:extLst>
              <a:ext uri="{FF2B5EF4-FFF2-40B4-BE49-F238E27FC236}">
                <a16:creationId xmlns:a16="http://schemas.microsoft.com/office/drawing/2014/main" id="{702A58A1-F951-4371-AAA6-720E34A0655B}"/>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EF514E59-6CD4-4172-93E4-381EA4EA852D}"/>
              </a:ext>
            </a:extLst>
          </p:cNvPr>
          <p:cNvSpPr>
            <a:spLocks noGrp="1"/>
          </p:cNvSpPr>
          <p:nvPr>
            <p:ph type="sldNum" sz="quarter" idx="12"/>
          </p:nvPr>
        </p:nvSpPr>
        <p:spPr/>
        <p:txBody>
          <a:bodyPr/>
          <a:lstStyle/>
          <a:p>
            <a:fld id="{330EA680-D336-4FF7-8B7A-9848BB0A1C32}" type="slidenum">
              <a:rPr lang="en-US" smtClean="0"/>
              <a:t>29</a:t>
            </a:fld>
            <a:endParaRPr lang="en-US"/>
          </a:p>
        </p:txBody>
      </p:sp>
      <p:sp>
        <p:nvSpPr>
          <p:cNvPr id="8" name="TextBox 7">
            <a:extLst>
              <a:ext uri="{FF2B5EF4-FFF2-40B4-BE49-F238E27FC236}">
                <a16:creationId xmlns:a16="http://schemas.microsoft.com/office/drawing/2014/main" id="{BF87C5AF-7C71-4106-BE1F-CAB6FE89ED67}"/>
              </a:ext>
            </a:extLst>
          </p:cNvPr>
          <p:cNvSpPr txBox="1"/>
          <p:nvPr/>
        </p:nvSpPr>
        <p:spPr>
          <a:xfrm>
            <a:off x="896087" y="2179434"/>
            <a:ext cx="461051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Same procedure as the LEO distribution</a:t>
            </a:r>
          </a:p>
          <a:p>
            <a:pPr marL="285750" indent="-285750">
              <a:buFont typeface="Arial"/>
              <a:buChar char="•"/>
            </a:pPr>
            <a:r>
              <a:rPr lang="en-US" sz="2400" dirty="0">
                <a:cs typeface="Calibri"/>
              </a:rPr>
              <a:t>Normalization is different</a:t>
            </a:r>
          </a:p>
          <a:p>
            <a:pPr marL="285750" indent="-285750">
              <a:buFont typeface="Arial"/>
              <a:buChar char="•"/>
            </a:pPr>
            <a:r>
              <a:rPr lang="en-US" sz="2400" dirty="0">
                <a:cs typeface="Calibri"/>
              </a:rPr>
              <a:t>Most microbursts were generated in a &lt; 200 km region</a:t>
            </a:r>
          </a:p>
          <a:p>
            <a:pPr marL="285750" indent="-285750">
              <a:buFont typeface="Arial"/>
              <a:buChar char="•"/>
            </a:pPr>
            <a:r>
              <a:rPr lang="en-US" sz="2400" dirty="0">
                <a:cs typeface="Calibri"/>
              </a:rPr>
              <a:t>Implies that waves that scatter microbursts must have correlated properties on those spatial sizes</a:t>
            </a:r>
          </a:p>
        </p:txBody>
      </p:sp>
    </p:spTree>
    <p:extLst>
      <p:ext uri="{BB962C8B-B14F-4D97-AF65-F5344CB8AC3E}">
        <p14:creationId xmlns:p14="http://schemas.microsoft.com/office/powerpoint/2010/main" val="283545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609480" y="273600"/>
            <a:ext cx="109720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4400" b="0" strike="noStrike" spc="-1" dirty="0">
                <a:solidFill>
                  <a:srgbClr val="000000"/>
                </a:solidFill>
                <a:uFill>
                  <a:solidFill>
                    <a:srgbClr val="FFFFFF"/>
                  </a:solidFill>
                </a:uFill>
                <a:latin typeface="+mj-lt"/>
              </a:rPr>
              <a:t>The magnetosphere</a:t>
            </a:r>
          </a:p>
        </p:txBody>
      </p:sp>
      <p:sp>
        <p:nvSpPr>
          <p:cNvPr id="160" name="CustomShape 2"/>
          <p:cNvSpPr/>
          <p:nvPr/>
        </p:nvSpPr>
        <p:spPr>
          <a:xfrm>
            <a:off x="609480" y="1604520"/>
            <a:ext cx="5353920" cy="451120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08360">
              <a:lnSpc>
                <a:spcPct val="100000"/>
              </a:lnSpc>
              <a:buClr>
                <a:srgbClr val="000000"/>
              </a:buClr>
              <a:buSzPct val="45000"/>
            </a:pPr>
            <a:r>
              <a:rPr lang="en-US" sz="2800" b="0" strike="noStrike" spc="-1" dirty="0">
                <a:solidFill>
                  <a:srgbClr val="000000"/>
                </a:solidFill>
                <a:uFill>
                  <a:solidFill>
                    <a:srgbClr val="FFFFFF"/>
                  </a:solidFill>
                </a:uFill>
                <a:latin typeface="Calibri"/>
                <a:ea typeface="Calibri"/>
              </a:rPr>
              <a:t> </a:t>
            </a:r>
            <a:endParaRPr lang="en-US" sz="1800" b="0" strike="noStrike" spc="-1" dirty="0">
              <a:solidFill>
                <a:srgbClr val="000000"/>
              </a:solidFill>
              <a:uFill>
                <a:solidFill>
                  <a:srgbClr val="FFFFFF"/>
                </a:solidFill>
              </a:uFill>
              <a:latin typeface="Arial"/>
            </a:endParaRPr>
          </a:p>
        </p:txBody>
      </p:sp>
      <p:sp>
        <p:nvSpPr>
          <p:cNvPr id="161" name="Formula 3"/>
          <p:cNvSpPr txBox="1"/>
          <p:nvPr/>
        </p:nvSpPr>
        <p:spPr>
          <a:xfrm>
            <a:off x="5799600" y="3285360"/>
            <a:ext cx="719280" cy="359280"/>
          </a:xfrm>
          <a:prstGeom prst="rect">
            <a:avLst/>
          </a:prstGeom>
        </p:spPr>
        <p:txBody>
          <a:bodyPr/>
          <a:lstStyle/>
          <a:p>
            <a:endParaRPr/>
          </a:p>
        </p:txBody>
      </p:sp>
      <p:pic>
        <p:nvPicPr>
          <p:cNvPr id="162" name="Picture 161"/>
          <p:cNvPicPr/>
          <p:nvPr/>
        </p:nvPicPr>
        <p:blipFill>
          <a:blip r:embed="rId3"/>
          <a:stretch/>
        </p:blipFill>
        <p:spPr>
          <a:xfrm>
            <a:off x="2840283" y="1156448"/>
            <a:ext cx="6510473" cy="5521514"/>
          </a:xfrm>
          <a:prstGeom prst="rect">
            <a:avLst/>
          </a:prstGeom>
          <a:ln>
            <a:noFill/>
          </a:ln>
        </p:spPr>
      </p:pic>
      <p:sp>
        <p:nvSpPr>
          <p:cNvPr id="2" name="Footer Placeholder 1">
            <a:extLst>
              <a:ext uri="{FF2B5EF4-FFF2-40B4-BE49-F238E27FC236}">
                <a16:creationId xmlns:a16="http://schemas.microsoft.com/office/drawing/2014/main" id="{651CF562-A705-4557-8168-2B6899166D5C}"/>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6BB25BFD-1778-4A77-B4DF-6EB71D1D2232}"/>
              </a:ext>
            </a:extLst>
          </p:cNvPr>
          <p:cNvSpPr>
            <a:spLocks noGrp="1"/>
          </p:cNvSpPr>
          <p:nvPr>
            <p:ph type="sldNum" sz="quarter" idx="12"/>
          </p:nvPr>
        </p:nvSpPr>
        <p:spPr/>
        <p:txBody>
          <a:bodyPr/>
          <a:lstStyle/>
          <a:p>
            <a:fld id="{A9B55CEC-908C-49DE-AE82-AC98257F7DFD}" type="slidenum">
              <a:rPr lang="en-US" smtClean="0"/>
              <a:t>3</a:t>
            </a:fld>
            <a:endParaRPr lang="en-US"/>
          </a:p>
        </p:txBody>
      </p:sp>
      <p:sp>
        <p:nvSpPr>
          <p:cNvPr id="4" name="CustomShape 4">
            <a:extLst>
              <a:ext uri="{FF2B5EF4-FFF2-40B4-BE49-F238E27FC236}">
                <a16:creationId xmlns:a16="http://schemas.microsoft.com/office/drawing/2014/main" id="{13F6C4FA-5D21-46BA-976A-F23FB889258C}"/>
              </a:ext>
            </a:extLst>
          </p:cNvPr>
          <p:cNvSpPr/>
          <p:nvPr/>
        </p:nvSpPr>
        <p:spPr>
          <a:xfrm>
            <a:off x="9494696" y="5885300"/>
            <a:ext cx="2348489" cy="322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r>
              <a:rPr lang="en-US" sz="1200" b="0" strike="noStrike" spc="-1" dirty="0" err="1">
                <a:solidFill>
                  <a:srgbClr val="000000"/>
                </a:solidFill>
                <a:uFill>
                  <a:solidFill>
                    <a:srgbClr val="FFFFFF"/>
                  </a:solidFill>
                </a:uFill>
                <a:latin typeface="Calibri"/>
                <a:cs typeface="Calibri"/>
              </a:rPr>
              <a:t>Baumjohann</a:t>
            </a:r>
            <a:r>
              <a:rPr lang="en-US" sz="1200" b="0" strike="noStrike" spc="-1" dirty="0">
                <a:solidFill>
                  <a:srgbClr val="000000"/>
                </a:solidFill>
                <a:uFill>
                  <a:solidFill>
                    <a:srgbClr val="FFFFFF"/>
                  </a:solidFill>
                </a:uFill>
                <a:latin typeface="Calibri"/>
                <a:cs typeface="Calibri"/>
              </a:rPr>
              <a:t> and </a:t>
            </a:r>
            <a:r>
              <a:rPr lang="en-US" sz="1200" b="0" strike="noStrike" spc="-1" dirty="0" err="1">
                <a:solidFill>
                  <a:srgbClr val="000000"/>
                </a:solidFill>
                <a:uFill>
                  <a:solidFill>
                    <a:srgbClr val="FFFFFF"/>
                  </a:solidFill>
                </a:uFill>
                <a:latin typeface="Calibri"/>
                <a:cs typeface="Calibri"/>
              </a:rPr>
              <a:t>Treumann</a:t>
            </a:r>
            <a:r>
              <a:rPr lang="en-US" sz="1200" b="0" strike="noStrike" spc="-1" dirty="0">
                <a:solidFill>
                  <a:srgbClr val="000000"/>
                </a:solidFill>
                <a:uFill>
                  <a:solidFill>
                    <a:srgbClr val="FFFFFF"/>
                  </a:solidFill>
                </a:uFill>
                <a:latin typeface="Calibri"/>
                <a:cs typeface="Calibri"/>
              </a:rPr>
              <a:t> 1997</a:t>
            </a:r>
            <a:endParaRPr lang="en-US" sz="1200" b="0" strike="noStrike" spc="-1">
              <a:solidFill>
                <a:srgbClr val="000000"/>
              </a:solidFill>
              <a:uFill>
                <a:solidFill>
                  <a:srgbClr val="FFFFFF"/>
                </a:solidFill>
              </a:uFill>
              <a:latin typeface="Calibri"/>
              <a:cs typeface="Calibri"/>
            </a:endParaRPr>
          </a:p>
        </p:txBody>
      </p:sp>
    </p:spTree>
    <p:extLst>
      <p:ext uri="{BB962C8B-B14F-4D97-AF65-F5344CB8AC3E}">
        <p14:creationId xmlns:p14="http://schemas.microsoft.com/office/powerpoint/2010/main" val="904843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2829C5-6379-4969-8B8A-708385AD4BAF}"/>
              </a:ext>
            </a:extLst>
          </p:cNvPr>
          <p:cNvSpPr>
            <a:spLocks noGrp="1"/>
          </p:cNvSpPr>
          <p:nvPr>
            <p:ph type="title"/>
          </p:nvPr>
        </p:nvSpPr>
        <p:spPr/>
        <p:txBody>
          <a:bodyPr/>
          <a:lstStyle/>
          <a:p>
            <a:r>
              <a:rPr lang="en-US" dirty="0"/>
              <a:t>Preliminary Microburst vs Chorus Wave Distribution Comparison</a:t>
            </a:r>
          </a:p>
        </p:txBody>
      </p:sp>
      <p:sp>
        <p:nvSpPr>
          <p:cNvPr id="7" name="Content Placeholder 6">
            <a:extLst>
              <a:ext uri="{FF2B5EF4-FFF2-40B4-BE49-F238E27FC236}">
                <a16:creationId xmlns:a16="http://schemas.microsoft.com/office/drawing/2014/main" id="{8E0375D8-CCC9-4D65-ACAD-65EC9ED2C157}"/>
              </a:ext>
            </a:extLst>
          </p:cNvPr>
          <p:cNvSpPr>
            <a:spLocks noGrp="1"/>
          </p:cNvSpPr>
          <p:nvPr>
            <p:ph sz="half" idx="1"/>
          </p:nvPr>
        </p:nvSpPr>
        <p:spPr/>
        <p:txBody>
          <a:bodyPr vert="horz" lIns="91440" tIns="45720" rIns="91440" bIns="45720" rtlCol="0" anchor="t">
            <a:normAutofit fontScale="92500" lnSpcReduction="10000"/>
          </a:bodyPr>
          <a:lstStyle/>
          <a:p>
            <a:r>
              <a:rPr lang="en-US" dirty="0"/>
              <a:t>Used a dataset from Agapitov et al., 2018</a:t>
            </a:r>
          </a:p>
          <a:p>
            <a:pPr lvl="1"/>
            <a:r>
              <a:rPr lang="en-US" dirty="0"/>
              <a:t>Chorus waves observed by the THEMIS mission were correlated</a:t>
            </a:r>
          </a:p>
          <a:p>
            <a:pPr lvl="1"/>
            <a:r>
              <a:rPr lang="en-US" dirty="0"/>
              <a:t>Waves were split up by low and high amplitude</a:t>
            </a:r>
          </a:p>
          <a:p>
            <a:r>
              <a:rPr lang="en-US" dirty="0"/>
              <a:t>The fraction of highly correlated chorus waves in each separation bin was calculated</a:t>
            </a:r>
            <a:endParaRPr lang="en-US" dirty="0">
              <a:cs typeface="Calibri"/>
            </a:endParaRPr>
          </a:p>
          <a:p>
            <a:r>
              <a:rPr lang="en-US" dirty="0"/>
              <a:t>Microburst distribution follows the high amplitude chorus waves more closely</a:t>
            </a:r>
            <a:endParaRPr lang="en-US" dirty="0">
              <a:cs typeface="Calibri"/>
            </a:endParaRPr>
          </a:p>
          <a:p>
            <a:endParaRPr lang="en-US" dirty="0"/>
          </a:p>
        </p:txBody>
      </p:sp>
      <p:sp>
        <p:nvSpPr>
          <p:cNvPr id="4" name="Footer Placeholder 3">
            <a:extLst>
              <a:ext uri="{FF2B5EF4-FFF2-40B4-BE49-F238E27FC236}">
                <a16:creationId xmlns:a16="http://schemas.microsoft.com/office/drawing/2014/main" id="{FD45A5C2-471E-4E91-A7FE-078A6C042C8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4FD21C85-45A7-4EE9-AD67-581A9B77760B}"/>
              </a:ext>
            </a:extLst>
          </p:cNvPr>
          <p:cNvSpPr>
            <a:spLocks noGrp="1"/>
          </p:cNvSpPr>
          <p:nvPr>
            <p:ph type="sldNum" sz="quarter" idx="12"/>
          </p:nvPr>
        </p:nvSpPr>
        <p:spPr/>
        <p:txBody>
          <a:bodyPr/>
          <a:lstStyle/>
          <a:p>
            <a:fld id="{330EA680-D336-4FF7-8B7A-9848BB0A1C32}" type="slidenum">
              <a:rPr lang="en-US" smtClean="0"/>
              <a:t>30</a:t>
            </a:fld>
            <a:endParaRPr lang="en-US"/>
          </a:p>
        </p:txBody>
      </p:sp>
      <p:pic>
        <p:nvPicPr>
          <p:cNvPr id="8" name="Picture 8" descr="A picture containing map, text&#10;&#10;Description generated with very high confidence">
            <a:extLst>
              <a:ext uri="{FF2B5EF4-FFF2-40B4-BE49-F238E27FC236}">
                <a16:creationId xmlns:a16="http://schemas.microsoft.com/office/drawing/2014/main" id="{72521CF1-F848-45B6-A523-74B49B9F669E}"/>
              </a:ext>
            </a:extLst>
          </p:cNvPr>
          <p:cNvPicPr>
            <a:picLocks noGrp="1" noChangeAspect="1"/>
          </p:cNvPicPr>
          <p:nvPr>
            <p:ph sz="half" idx="2"/>
          </p:nvPr>
        </p:nvPicPr>
        <p:blipFill>
          <a:blip r:embed="rId3"/>
          <a:stretch>
            <a:fillRect/>
          </a:stretch>
        </p:blipFill>
        <p:spPr>
          <a:xfrm>
            <a:off x="5895110" y="1515558"/>
            <a:ext cx="6186053" cy="4659745"/>
          </a:xfrm>
        </p:spPr>
      </p:pic>
    </p:spTree>
    <p:extLst>
      <p:ext uri="{BB962C8B-B14F-4D97-AF65-F5344CB8AC3E}">
        <p14:creationId xmlns:p14="http://schemas.microsoft.com/office/powerpoint/2010/main" val="3454093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E515-37A0-4D5F-9336-E2DFF7D9B9A7}"/>
              </a:ext>
            </a:extLst>
          </p:cNvPr>
          <p:cNvSpPr>
            <a:spLocks noGrp="1"/>
          </p:cNvSpPr>
          <p:nvPr>
            <p:ph type="title"/>
          </p:nvPr>
        </p:nvSpPr>
        <p:spPr/>
        <p:txBody>
          <a:bodyPr/>
          <a:lstStyle/>
          <a:p>
            <a:r>
              <a:rPr lang="en-US" dirty="0">
                <a:cs typeface="Calibri Light"/>
              </a:rPr>
              <a:t>Conclusions</a:t>
            </a:r>
            <a:endParaRPr lang="en-US" dirty="0"/>
          </a:p>
        </p:txBody>
      </p:sp>
      <p:sp>
        <p:nvSpPr>
          <p:cNvPr id="3" name="Content Placeholder 2">
            <a:extLst>
              <a:ext uri="{FF2B5EF4-FFF2-40B4-BE49-F238E27FC236}">
                <a16:creationId xmlns:a16="http://schemas.microsoft.com/office/drawing/2014/main" id="{DA72DAD0-DB24-4414-BD85-18732BD09A29}"/>
              </a:ext>
            </a:extLst>
          </p:cNvPr>
          <p:cNvSpPr>
            <a:spLocks noGrp="1"/>
          </p:cNvSpPr>
          <p:nvPr>
            <p:ph idx="1"/>
          </p:nvPr>
        </p:nvSpPr>
        <p:spPr/>
        <p:txBody>
          <a:bodyPr vert="horz" lIns="91440" tIns="45720" rIns="91440" bIns="45720" rtlCol="0" anchor="t">
            <a:normAutofit fontScale="92500"/>
          </a:bodyPr>
          <a:lstStyle/>
          <a:p>
            <a:r>
              <a:rPr lang="en-US" dirty="0">
                <a:cs typeface="Calibri"/>
              </a:rPr>
              <a:t>Most microbursts observed for AC-6 separations less than a few tens of km</a:t>
            </a:r>
          </a:p>
          <a:p>
            <a:r>
              <a:rPr lang="en-US" dirty="0">
                <a:cs typeface="Calibri"/>
              </a:rPr>
              <a:t>Majority of microbursts map to sizes less than 200 km at the magnetic equator</a:t>
            </a:r>
          </a:p>
          <a:p>
            <a:r>
              <a:rPr lang="en-US" dirty="0">
                <a:cs typeface="Calibri"/>
              </a:rPr>
              <a:t>The equatorial microburst distribution better matches the high amplitude chorus wave distribution</a:t>
            </a:r>
          </a:p>
          <a:p>
            <a:r>
              <a:rPr lang="en-US" dirty="0">
                <a:cs typeface="Calibri"/>
              </a:rPr>
              <a:t>Modeling the microburst size distribution is essential to understand the data</a:t>
            </a:r>
          </a:p>
          <a:p>
            <a:r>
              <a:rPr lang="en-US" dirty="0">
                <a:ea typeface="+mn-lt"/>
                <a:cs typeface="+mn-lt"/>
              </a:rPr>
              <a:t>"</a:t>
            </a:r>
            <a:r>
              <a:rPr lang="en-US" dirty="0">
                <a:cs typeface="Calibri"/>
              </a:rPr>
              <a:t>We have to remember that what we observe is not nature herself, but nature exposed to our method of questioning." - Werner Heisenberg</a:t>
            </a:r>
            <a:endParaRPr lang="en-US" dirty="0">
              <a:ea typeface="+mn-lt"/>
              <a:cs typeface="+mn-lt"/>
            </a:endParaRPr>
          </a:p>
          <a:p>
            <a:endParaRPr lang="en-US" dirty="0">
              <a:ea typeface="+mn-lt"/>
              <a:cs typeface="+mn-lt"/>
            </a:endParaRPr>
          </a:p>
        </p:txBody>
      </p:sp>
      <p:sp>
        <p:nvSpPr>
          <p:cNvPr id="4" name="Footer Placeholder 3">
            <a:extLst>
              <a:ext uri="{FF2B5EF4-FFF2-40B4-BE49-F238E27FC236}">
                <a16:creationId xmlns:a16="http://schemas.microsoft.com/office/drawing/2014/main" id="{422D6ECA-2547-4620-BDE2-7E108BC5EF92}"/>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8B417D5-1D26-433F-BDD1-A905F73CC5FC}"/>
              </a:ext>
            </a:extLst>
          </p:cNvPr>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1253500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FEB7-7501-4F92-94A0-76D6F9788914}"/>
              </a:ext>
            </a:extLst>
          </p:cNvPr>
          <p:cNvSpPr>
            <a:spLocks noGrp="1"/>
          </p:cNvSpPr>
          <p:nvPr>
            <p:ph type="title"/>
          </p:nvPr>
        </p:nvSpPr>
        <p:spPr/>
        <p:txBody>
          <a:bodyPr/>
          <a:lstStyle/>
          <a:p>
            <a:r>
              <a:rPr lang="en-US" dirty="0">
                <a:cs typeface="Calibri Light"/>
              </a:rPr>
              <a:t>Microburst scattering directly observed in the heart of the radiation belts</a:t>
            </a:r>
            <a:endParaRPr lang="en-US" dirty="0"/>
          </a:p>
        </p:txBody>
      </p:sp>
      <p:sp>
        <p:nvSpPr>
          <p:cNvPr id="3" name="Content Placeholder 2">
            <a:extLst>
              <a:ext uri="{FF2B5EF4-FFF2-40B4-BE49-F238E27FC236}">
                <a16:creationId xmlns:a16="http://schemas.microsoft.com/office/drawing/2014/main" id="{88ADA09E-1615-4491-8D29-99176546199F}"/>
              </a:ext>
            </a:extLst>
          </p:cNvPr>
          <p:cNvSpPr>
            <a:spLocks noGrp="1"/>
          </p:cNvSpPr>
          <p:nvPr>
            <p:ph type="body" idx="1"/>
          </p:nvPr>
        </p:nvSpPr>
        <p:spPr/>
        <p:txBody>
          <a:bodyPr vert="horz" lIns="91440" tIns="45720" rIns="91440" bIns="45720" rtlCol="0" anchor="t">
            <a:normAutofit/>
          </a:bodyPr>
          <a:lstStyle/>
          <a:p>
            <a:r>
              <a:rPr lang="en-US" dirty="0" err="1">
                <a:ea typeface="+mn-lt"/>
                <a:cs typeface="+mn-lt"/>
              </a:rPr>
              <a:t>Shumko</a:t>
            </a:r>
            <a:r>
              <a:rPr lang="en-US" dirty="0">
                <a:ea typeface="+mn-lt"/>
                <a:cs typeface="+mn-lt"/>
              </a:rPr>
              <a:t>, M., Turner, D. L., O'Brien, T. P., </a:t>
            </a:r>
            <a:r>
              <a:rPr lang="en-US" dirty="0" err="1">
                <a:ea typeface="+mn-lt"/>
                <a:cs typeface="+mn-lt"/>
              </a:rPr>
              <a:t>Claudepierre</a:t>
            </a:r>
            <a:r>
              <a:rPr lang="en-US" dirty="0">
                <a:ea typeface="+mn-lt"/>
                <a:cs typeface="+mn-lt"/>
              </a:rPr>
              <a:t>, S. G., Sample, J., Hartley, D. P., ... &amp; Mitchell, D. G. (2018). Evidence of microbursts observed near the equatorial plane in the outer van Allen radiation belt. Geophysical Research Letters, 45(16), 8044-8053.</a:t>
            </a:r>
          </a:p>
          <a:p>
            <a:endParaRPr lang="en-US" dirty="0">
              <a:solidFill>
                <a:srgbClr val="FF0000"/>
              </a:solidFill>
              <a:cs typeface="Calibri"/>
            </a:endParaRPr>
          </a:p>
        </p:txBody>
      </p:sp>
      <p:sp>
        <p:nvSpPr>
          <p:cNvPr id="4" name="Footer Placeholder 3">
            <a:extLst>
              <a:ext uri="{FF2B5EF4-FFF2-40B4-BE49-F238E27FC236}">
                <a16:creationId xmlns:a16="http://schemas.microsoft.com/office/drawing/2014/main" id="{E55A4B72-993D-4334-A808-63533FB91767}"/>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013F7F59-A26C-45F7-AD83-BD0E56F568B0}"/>
              </a:ext>
            </a:extLst>
          </p:cNvPr>
          <p:cNvSpPr>
            <a:spLocks noGrp="1"/>
          </p:cNvSpPr>
          <p:nvPr>
            <p:ph type="sldNum" sz="quarter" idx="12"/>
          </p:nvPr>
        </p:nvSpPr>
        <p:spPr/>
        <p:txBody>
          <a:bodyPr/>
          <a:lstStyle/>
          <a:p>
            <a:fld id="{330EA680-D336-4FF7-8B7A-9848BB0A1C32}" type="slidenum">
              <a:rPr lang="en-US" smtClean="0"/>
              <a:t>32</a:t>
            </a:fld>
            <a:endParaRPr lang="en-US"/>
          </a:p>
        </p:txBody>
      </p:sp>
    </p:spTree>
    <p:extLst>
      <p:ext uri="{BB962C8B-B14F-4D97-AF65-F5344CB8AC3E}">
        <p14:creationId xmlns:p14="http://schemas.microsoft.com/office/powerpoint/2010/main" val="2639811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descr="A picture containing text, person&#10;&#10;Description automatically generated">
            <a:extLst>
              <a:ext uri="{FF2B5EF4-FFF2-40B4-BE49-F238E27FC236}">
                <a16:creationId xmlns:a16="http://schemas.microsoft.com/office/drawing/2014/main" id="{C0EC17FA-06AB-4B7B-944A-26EF4213049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1436112"/>
            <a:ext cx="5132614" cy="5179799"/>
          </a:xfrm>
        </p:spPr>
      </p:pic>
      <p:sp>
        <p:nvSpPr>
          <p:cNvPr id="2" name="Title 1">
            <a:extLst>
              <a:ext uri="{FF2B5EF4-FFF2-40B4-BE49-F238E27FC236}">
                <a16:creationId xmlns:a16="http://schemas.microsoft.com/office/drawing/2014/main" id="{3440AF45-7DDA-4910-BDE4-7F9D0BC36F03}"/>
              </a:ext>
            </a:extLst>
          </p:cNvPr>
          <p:cNvSpPr>
            <a:spLocks noGrp="1"/>
          </p:cNvSpPr>
          <p:nvPr>
            <p:ph type="title"/>
          </p:nvPr>
        </p:nvSpPr>
        <p:spPr/>
        <p:txBody>
          <a:bodyPr/>
          <a:lstStyle/>
          <a:p>
            <a:r>
              <a:rPr lang="en-US" dirty="0">
                <a:cs typeface="Calibri Light"/>
              </a:rPr>
              <a:t>NASA's Van Allen Probes (RBSP)</a:t>
            </a:r>
            <a:endParaRPr lang="en-US" dirty="0"/>
          </a:p>
        </p:txBody>
      </p:sp>
      <p:sp>
        <p:nvSpPr>
          <p:cNvPr id="4" name="Content Placeholder 3">
            <a:extLst>
              <a:ext uri="{FF2B5EF4-FFF2-40B4-BE49-F238E27FC236}">
                <a16:creationId xmlns:a16="http://schemas.microsoft.com/office/drawing/2014/main" id="{8DCBD7FB-F26C-4841-BA5C-2AD6D386A2BA}"/>
              </a:ext>
            </a:extLst>
          </p:cNvPr>
          <p:cNvSpPr>
            <a:spLocks noGrp="1"/>
          </p:cNvSpPr>
          <p:nvPr>
            <p:ph sz="half" idx="2"/>
          </p:nvPr>
        </p:nvSpPr>
        <p:spPr/>
        <p:txBody>
          <a:bodyPr vert="horz" lIns="91440" tIns="45720" rIns="91440" bIns="45720" rtlCol="0" anchor="t">
            <a:normAutofit fontScale="92500" lnSpcReduction="10000"/>
          </a:bodyPr>
          <a:lstStyle/>
          <a:p>
            <a:r>
              <a:rPr lang="en-US" dirty="0"/>
              <a:t>Pair of identically instrumented satellites launched in August </a:t>
            </a:r>
            <a:r>
              <a:rPr lang="en-US"/>
              <a:t>2012</a:t>
            </a:r>
            <a:endParaRPr lang="en-US">
              <a:cs typeface="Calibri"/>
            </a:endParaRPr>
          </a:p>
          <a:p>
            <a:r>
              <a:rPr lang="en-US">
                <a:cs typeface="Calibri"/>
              </a:rPr>
              <a:t>Orbit:</a:t>
            </a:r>
            <a:endParaRPr lang="en-US"/>
          </a:p>
          <a:p>
            <a:pPr lvl="1"/>
            <a:r>
              <a:rPr lang="en-US"/>
              <a:t>highly elliptical: 618 x 30,414 km</a:t>
            </a:r>
          </a:p>
          <a:p>
            <a:pPr lvl="1"/>
            <a:r>
              <a:rPr lang="en-US"/>
              <a:t>low inclination:  10.2° </a:t>
            </a:r>
            <a:endParaRPr lang="en-US">
              <a:cs typeface="Calibri"/>
            </a:endParaRPr>
          </a:p>
          <a:p>
            <a:r>
              <a:rPr lang="en-US" dirty="0"/>
              <a:t>Many instruments observing </a:t>
            </a:r>
            <a:r>
              <a:rPr lang="en-US"/>
              <a:t>particles and waves</a:t>
            </a:r>
            <a:endParaRPr lang="en-US" dirty="0">
              <a:cs typeface="Calibri"/>
            </a:endParaRPr>
          </a:p>
          <a:p>
            <a:pPr lvl="1"/>
            <a:r>
              <a:rPr lang="en-US">
                <a:cs typeface="Calibri"/>
              </a:rPr>
              <a:t>MagEIS</a:t>
            </a:r>
          </a:p>
          <a:p>
            <a:pPr lvl="1"/>
            <a:r>
              <a:rPr lang="en-US">
                <a:cs typeface="Calibri"/>
              </a:rPr>
              <a:t>RBSPICE</a:t>
            </a:r>
            <a:endParaRPr lang="en-US" dirty="0">
              <a:cs typeface="Calibri"/>
            </a:endParaRPr>
          </a:p>
          <a:p>
            <a:pPr lvl="1"/>
            <a:r>
              <a:rPr lang="en-US">
                <a:cs typeface="Calibri"/>
              </a:rPr>
              <a:t>EMFISIS</a:t>
            </a:r>
          </a:p>
          <a:p>
            <a:r>
              <a:rPr lang="en-US">
                <a:cs typeface="Calibri"/>
              </a:rPr>
              <a:t>Spins with a 12 s period</a:t>
            </a:r>
            <a:endParaRPr lang="en-US" dirty="0">
              <a:cs typeface="Calibri"/>
            </a:endParaRPr>
          </a:p>
        </p:txBody>
      </p:sp>
      <p:sp>
        <p:nvSpPr>
          <p:cNvPr id="3" name="Footer Placeholder 2">
            <a:extLst>
              <a:ext uri="{FF2B5EF4-FFF2-40B4-BE49-F238E27FC236}">
                <a16:creationId xmlns:a16="http://schemas.microsoft.com/office/drawing/2014/main" id="{BF447BC6-7F8A-4E39-AF4C-13739EAA5F1A}"/>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6E35258B-5C09-4F82-B161-9907C46FFCB6}"/>
              </a:ext>
            </a:extLst>
          </p:cNvPr>
          <p:cNvSpPr>
            <a:spLocks noGrp="1"/>
          </p:cNvSpPr>
          <p:nvPr>
            <p:ph type="sldNum" sz="quarter" idx="12"/>
          </p:nvPr>
        </p:nvSpPr>
        <p:spPr/>
        <p:txBody>
          <a:bodyPr/>
          <a:lstStyle/>
          <a:p>
            <a:fld id="{A9B55CEC-908C-49DE-AE82-AC98257F7DFD}" type="slidenum">
              <a:rPr lang="en-US" smtClean="0"/>
              <a:t>33</a:t>
            </a:fld>
            <a:endParaRPr lang="en-US"/>
          </a:p>
        </p:txBody>
      </p:sp>
    </p:spTree>
    <p:extLst>
      <p:ext uri="{BB962C8B-B14F-4D97-AF65-F5344CB8AC3E}">
        <p14:creationId xmlns:p14="http://schemas.microsoft.com/office/powerpoint/2010/main" val="2711816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471AA4D-9ECD-4690-8AC4-B26C85D51E34}"/>
              </a:ext>
            </a:extLst>
          </p:cNvPr>
          <p:cNvSpPr>
            <a:spLocks noGrp="1"/>
          </p:cNvSpPr>
          <p:nvPr>
            <p:ph type="title"/>
          </p:nvPr>
        </p:nvSpPr>
        <p:spPr>
          <a:xfrm>
            <a:off x="362268" y="207010"/>
            <a:ext cx="5921692" cy="1051560"/>
          </a:xfrm>
        </p:spPr>
        <p:txBody>
          <a:bodyPr>
            <a:normAutofit/>
          </a:bodyPr>
          <a:lstStyle/>
          <a:p>
            <a:r>
              <a:rPr lang="en-US" sz="4000" dirty="0"/>
              <a:t>Microburst Observation</a:t>
            </a:r>
          </a:p>
        </p:txBody>
      </p:sp>
      <p:sp>
        <p:nvSpPr>
          <p:cNvPr id="4" name="Footer Placeholder 3">
            <a:extLst>
              <a:ext uri="{FF2B5EF4-FFF2-40B4-BE49-F238E27FC236}">
                <a16:creationId xmlns:a16="http://schemas.microsoft.com/office/drawing/2014/main" id="{7C99D523-6C31-41C8-A7B4-183AE976F3A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58C9822-40DD-4BB8-9DD4-E53383E944B0}"/>
              </a:ext>
            </a:extLst>
          </p:cNvPr>
          <p:cNvSpPr>
            <a:spLocks noGrp="1"/>
          </p:cNvSpPr>
          <p:nvPr>
            <p:ph type="sldNum" sz="quarter" idx="12"/>
          </p:nvPr>
        </p:nvSpPr>
        <p:spPr/>
        <p:txBody>
          <a:bodyPr/>
          <a:lstStyle/>
          <a:p>
            <a:fld id="{74B3F6DA-93F4-48CE-B6B5-2CF11CD379A2}" type="slidenum">
              <a:rPr lang="en-US" smtClean="0"/>
              <a:t>34</a:t>
            </a:fld>
            <a:endParaRPr lang="en-US"/>
          </a:p>
        </p:txBody>
      </p:sp>
      <p:pic>
        <p:nvPicPr>
          <p:cNvPr id="7" name="Content Placeholder 6" descr="A screenshot of a cell phone&#10;&#10;Description generated with high confidence">
            <a:extLst>
              <a:ext uri="{FF2B5EF4-FFF2-40B4-BE49-F238E27FC236}">
                <a16:creationId xmlns:a16="http://schemas.microsoft.com/office/drawing/2014/main" id="{F1EF4196-74D3-4A00-9B98-917E7B8AC8B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71377" y="1213609"/>
            <a:ext cx="6769286" cy="4860653"/>
          </a:xfrm>
        </p:spPr>
      </p:pic>
      <p:sp>
        <p:nvSpPr>
          <p:cNvPr id="10" name="Text Placeholder 9">
            <a:extLst>
              <a:ext uri="{FF2B5EF4-FFF2-40B4-BE49-F238E27FC236}">
                <a16:creationId xmlns:a16="http://schemas.microsoft.com/office/drawing/2014/main" id="{FC1F765C-71A8-4A09-9AFD-537FE6142551}"/>
              </a:ext>
            </a:extLst>
          </p:cNvPr>
          <p:cNvSpPr>
            <a:spLocks noGrp="1"/>
          </p:cNvSpPr>
          <p:nvPr>
            <p:ph type="body" sz="half" idx="2"/>
          </p:nvPr>
        </p:nvSpPr>
        <p:spPr>
          <a:xfrm>
            <a:off x="285607" y="1445491"/>
            <a:ext cx="4855872" cy="4966133"/>
          </a:xfrm>
        </p:spPr>
        <p:txBody>
          <a:bodyPr vert="horz" lIns="91440" tIns="45720" rIns="91440" bIns="45720" rtlCol="0" anchor="ctr">
            <a:noAutofit/>
          </a:bodyPr>
          <a:lstStyle/>
          <a:p>
            <a:pPr marL="285750" indent="-285750">
              <a:lnSpc>
                <a:spcPct val="100000"/>
              </a:lnSpc>
              <a:spcBef>
                <a:spcPts val="0"/>
              </a:spcBef>
              <a:buChar char="•"/>
            </a:pPr>
            <a:r>
              <a:rPr lang="en-US" sz="2500">
                <a:ea typeface="+mn-lt"/>
                <a:cs typeface="+mn-lt"/>
              </a:rPr>
              <a:t>Microburst signatures  observed 19° south of the magnetic equator</a:t>
            </a:r>
            <a:endParaRPr lang="en-US" sz="2500">
              <a:cs typeface="Calibri" panose="020F0502020204030204"/>
            </a:endParaRPr>
          </a:p>
          <a:p>
            <a:pPr marL="285750" indent="-285750">
              <a:lnSpc>
                <a:spcPct val="100000"/>
              </a:lnSpc>
              <a:spcBef>
                <a:spcPts val="0"/>
              </a:spcBef>
              <a:buChar char="•"/>
            </a:pPr>
            <a:r>
              <a:rPr lang="en-US" sz="2500">
                <a:ea typeface="+mn-lt"/>
                <a:cs typeface="+mn-lt"/>
              </a:rPr>
              <a:t>Microbursts observed by MagEIS and RBSPICE onboard RBSP-A</a:t>
            </a:r>
          </a:p>
          <a:p>
            <a:pPr marL="285750" indent="-285750">
              <a:lnSpc>
                <a:spcPct val="100000"/>
              </a:lnSpc>
              <a:spcBef>
                <a:spcPts val="0"/>
              </a:spcBef>
              <a:buChar char="•"/>
            </a:pPr>
            <a:r>
              <a:rPr lang="en-US" sz="2500">
                <a:ea typeface="+mn-lt"/>
                <a:cs typeface="+mn-lt"/>
              </a:rPr>
              <a:t>Strong wave power observed simultaneously in the lower band chorus frequency range</a:t>
            </a:r>
          </a:p>
        </p:txBody>
      </p:sp>
    </p:spTree>
    <p:extLst>
      <p:ext uri="{BB962C8B-B14F-4D97-AF65-F5344CB8AC3E}">
        <p14:creationId xmlns:p14="http://schemas.microsoft.com/office/powerpoint/2010/main" val="752424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lose up of a map&#10;&#10;Description generated with high confidence">
            <a:extLst>
              <a:ext uri="{FF2B5EF4-FFF2-40B4-BE49-F238E27FC236}">
                <a16:creationId xmlns:a16="http://schemas.microsoft.com/office/drawing/2014/main" id="{B5FA2288-5784-48A5-A76E-D8B6E7936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7629" y="184867"/>
            <a:ext cx="6601174" cy="6601174"/>
          </a:xfrm>
        </p:spPr>
      </p:pic>
      <p:sp>
        <p:nvSpPr>
          <p:cNvPr id="2" name="Title 1">
            <a:extLst>
              <a:ext uri="{FF2B5EF4-FFF2-40B4-BE49-F238E27FC236}">
                <a16:creationId xmlns:a16="http://schemas.microsoft.com/office/drawing/2014/main" id="{B324756A-2A30-4C1F-B617-04285457D29A}"/>
              </a:ext>
            </a:extLst>
          </p:cNvPr>
          <p:cNvSpPr>
            <a:spLocks noGrp="1"/>
          </p:cNvSpPr>
          <p:nvPr>
            <p:ph type="title"/>
          </p:nvPr>
        </p:nvSpPr>
        <p:spPr>
          <a:xfrm>
            <a:off x="186760" y="136525"/>
            <a:ext cx="6293485" cy="1225659"/>
          </a:xfrm>
        </p:spPr>
        <p:txBody>
          <a:bodyPr vert="horz" lIns="91440" tIns="45720" rIns="91440" bIns="45720" rtlCol="0" anchor="ctr">
            <a:normAutofit/>
          </a:bodyPr>
          <a:lstStyle/>
          <a:p>
            <a:r>
              <a:rPr lang="en-US" sz="4400" dirty="0"/>
              <a:t>Microburst observation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994F933-5F3D-41EC-8604-58F1A82296CD}"/>
                  </a:ext>
                </a:extLst>
              </p:cNvPr>
              <p:cNvSpPr>
                <a:spLocks noGrp="1"/>
              </p:cNvSpPr>
              <p:nvPr>
                <p:ph type="body" sz="half" idx="2"/>
              </p:nvPr>
            </p:nvSpPr>
            <p:spPr>
              <a:xfrm>
                <a:off x="537170" y="1295399"/>
                <a:ext cx="5127029" cy="5197475"/>
              </a:xfrm>
            </p:spPr>
            <p:txBody>
              <a:bodyPr vert="horz" lIns="91440" tIns="45720" rIns="91440" bIns="45720" rtlCol="0">
                <a:normAutofit/>
              </a:bodyPr>
              <a:lstStyle/>
              <a:p>
                <a:pPr indent="-228600">
                  <a:buFont typeface="Arial" panose="020B0604020202020204" pitchFamily="34" charset="0"/>
                  <a:buChar char="•"/>
                </a:pPr>
                <a:r>
                  <a:rPr lang="en-US" sz="2800" dirty="0"/>
                  <a:t>Electrons with energy up to 92 </a:t>
                </a:r>
                <a:r>
                  <a:rPr lang="en-US" sz="2800" dirty="0" err="1"/>
                  <a:t>keV</a:t>
                </a:r>
                <a:r>
                  <a:rPr lang="en-US" sz="2800" dirty="0"/>
                  <a:t> were scattered</a:t>
                </a:r>
              </a:p>
              <a:p>
                <a:pPr indent="-228600">
                  <a:buFont typeface="Arial" panose="020B0604020202020204" pitchFamily="34" charset="0"/>
                  <a:buChar char="•"/>
                </a:pPr>
                <a:r>
                  <a:rPr lang="en-US" sz="2800" dirty="0"/>
                  <a:t>150-500 </a:t>
                </a:r>
                <a:r>
                  <a:rPr lang="en-US" sz="2800" dirty="0" err="1"/>
                  <a:t>ms</a:t>
                </a:r>
                <a:r>
                  <a:rPr lang="en-US" sz="2800" dirty="0"/>
                  <a:t> duration</a:t>
                </a:r>
              </a:p>
              <a:p>
                <a:pPr indent="-228600">
                  <a:buFont typeface="Arial" panose="020B0604020202020204" pitchFamily="34" charset="0"/>
                  <a:buChar char="•"/>
                </a:pPr>
                <a:r>
                  <a:rPr lang="en-US" sz="2800" dirty="0" err="1"/>
                  <a:t>MagEIS</a:t>
                </a:r>
                <a:r>
                  <a:rPr lang="en-US" sz="2800" dirty="0"/>
                  <a:t> observed at local PA of </a:t>
                </a:r>
                <a14:m>
                  <m:oMath xmlns:m="http://schemas.openxmlformats.org/officeDocument/2006/math">
                    <m:sSub>
                      <m:sSubPr>
                        <m:ctrlPr>
                          <a:rPr lang="en-US" sz="2800" i="1">
                            <a:latin typeface="Cambria Math" panose="02040503050406030204" pitchFamily="18" charset="0"/>
                          </a:rPr>
                        </m:ctrlPr>
                      </m:sSubPr>
                      <m:e>
                        <m:sSup>
                          <m:sSupPr>
                            <m:ctrlPr>
                              <a:rPr lang="en-US" sz="2800" i="1">
                                <a:latin typeface="Cambria Math" panose="02040503050406030204" pitchFamily="18" charset="0"/>
                              </a:rPr>
                            </m:ctrlPr>
                          </m:sSupPr>
                          <m:e>
                            <m:r>
                              <a:rPr lang="en-US" sz="2800" i="1">
                                <a:latin typeface="Cambria Math" panose="02040503050406030204" pitchFamily="18" charset="0"/>
                              </a:rPr>
                              <m:t>25</m:t>
                            </m:r>
                          </m:e>
                          <m:sup>
                            <m:r>
                              <a:rPr lang="en-US" sz="2800" i="1">
                                <a:latin typeface="Cambria Math" panose="02040503050406030204" pitchFamily="18" charset="0"/>
                              </a:rPr>
                              <m:t>∘</m:t>
                            </m:r>
                          </m:sup>
                        </m:sSup>
                        <m:r>
                          <a:rPr lang="en-US" sz="2800" i="1">
                            <a:latin typeface="Cambria Math" panose="02040503050406030204" pitchFamily="18" charset="0"/>
                          </a:rPr>
                          <m:t>&lt; </m:t>
                        </m:r>
                        <m:r>
                          <a:rPr lang="en-US" sz="2800" i="1">
                            <a:latin typeface="Cambria Math" panose="02040503050406030204" pitchFamily="18" charset="0"/>
                          </a:rPr>
                          <m:t>𝛼</m:t>
                        </m:r>
                      </m:e>
                      <m:sub>
                        <m:r>
                          <a:rPr lang="en-US" sz="2800" i="1">
                            <a:latin typeface="Cambria Math" panose="02040503050406030204" pitchFamily="18" charset="0"/>
                          </a:rPr>
                          <m:t>𝐿</m:t>
                        </m:r>
                      </m:sub>
                    </m:sSub>
                    <m:r>
                      <a:rPr lang="en-US" sz="2800" i="1">
                        <a:latin typeface="Cambria Math" panose="02040503050406030204" pitchFamily="18" charset="0"/>
                      </a:rPr>
                      <m:t>&lt;</m:t>
                    </m:r>
                    <m:sSup>
                      <m:sSupPr>
                        <m:ctrlPr>
                          <a:rPr lang="en-US" sz="2800" i="1">
                            <a:latin typeface="Cambria Math" panose="02040503050406030204" pitchFamily="18" charset="0"/>
                          </a:rPr>
                        </m:ctrlPr>
                      </m:sSupPr>
                      <m:e>
                        <m:r>
                          <a:rPr lang="en-US" sz="2800" i="1">
                            <a:latin typeface="Cambria Math" panose="02040503050406030204" pitchFamily="18" charset="0"/>
                          </a:rPr>
                          <m:t>50</m:t>
                        </m:r>
                      </m:e>
                      <m:sup>
                        <m:r>
                          <a:rPr lang="en-US" sz="2800" i="1">
                            <a:latin typeface="Cambria Math" panose="02040503050406030204" pitchFamily="18" charset="0"/>
                          </a:rPr>
                          <m:t>∘</m:t>
                        </m:r>
                      </m:sup>
                    </m:sSup>
                  </m:oMath>
                </a14:m>
                <a:r>
                  <a:rPr lang="en-US" sz="2800" dirty="0"/>
                  <a:t> (north bound)</a:t>
                </a:r>
              </a:p>
              <a:p>
                <a:pPr indent="-228600">
                  <a:buFont typeface="Arial" panose="020B0604020202020204" pitchFamily="34" charset="0"/>
                  <a:buChar char="•"/>
                </a:pPr>
                <a:r>
                  <a:rPr lang="en-US" sz="2800" dirty="0"/>
                  <a:t>RBSPICE observed at </a:t>
                </a:r>
                <a14:m>
                  <m:oMath xmlns:m="http://schemas.openxmlformats.org/officeDocument/2006/math">
                    <m:sSub>
                      <m:sSubPr>
                        <m:ctrlPr>
                          <a:rPr lang="en-US" sz="2800" i="1">
                            <a:latin typeface="Cambria Math" panose="02040503050406030204" pitchFamily="18" charset="0"/>
                          </a:rPr>
                        </m:ctrlPr>
                      </m:sSubPr>
                      <m:e>
                        <m:sSup>
                          <m:sSupPr>
                            <m:ctrlPr>
                              <a:rPr lang="en-US" sz="2800" i="1">
                                <a:latin typeface="Cambria Math" panose="02040503050406030204" pitchFamily="18" charset="0"/>
                              </a:rPr>
                            </m:ctrlPr>
                          </m:sSupPr>
                          <m:e>
                            <m:r>
                              <a:rPr lang="en-US" sz="2800" b="0" i="1" smtClean="0">
                                <a:latin typeface="Cambria Math" panose="02040503050406030204" pitchFamily="18" charset="0"/>
                              </a:rPr>
                              <m:t>100</m:t>
                            </m:r>
                          </m:e>
                          <m:sup>
                            <m:r>
                              <a:rPr lang="en-US" sz="2800" i="1">
                                <a:latin typeface="Cambria Math" panose="02040503050406030204" pitchFamily="18" charset="0"/>
                              </a:rPr>
                              <m:t>∘</m:t>
                            </m:r>
                          </m:sup>
                        </m:sSup>
                        <m:r>
                          <a:rPr lang="en-US" sz="2800" i="1">
                            <a:latin typeface="Cambria Math" panose="02040503050406030204" pitchFamily="18" charset="0"/>
                          </a:rPr>
                          <m:t>&lt; </m:t>
                        </m:r>
                        <m:r>
                          <a:rPr lang="en-US" sz="2800" i="1">
                            <a:latin typeface="Cambria Math" panose="02040503050406030204" pitchFamily="18" charset="0"/>
                          </a:rPr>
                          <m:t>𝛼</m:t>
                        </m:r>
                      </m:e>
                      <m:sub>
                        <m:r>
                          <a:rPr lang="en-US" sz="2800" i="1">
                            <a:latin typeface="Cambria Math" panose="02040503050406030204" pitchFamily="18" charset="0"/>
                          </a:rPr>
                          <m:t>𝐿</m:t>
                        </m:r>
                      </m:sub>
                    </m:sSub>
                    <m:r>
                      <a:rPr lang="en-US" sz="2800" i="1">
                        <a:latin typeface="Cambria Math" panose="02040503050406030204" pitchFamily="18" charset="0"/>
                      </a:rPr>
                      <m:t>&lt;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160</m:t>
                        </m:r>
                      </m:e>
                      <m:sup>
                        <m:r>
                          <a:rPr lang="en-US" sz="2800" i="1">
                            <a:latin typeface="Cambria Math" panose="02040503050406030204" pitchFamily="18" charset="0"/>
                          </a:rPr>
                          <m:t>∘</m:t>
                        </m:r>
                      </m:sup>
                    </m:sSup>
                  </m:oMath>
                </a14:m>
                <a:r>
                  <a:rPr lang="en-US" sz="2800" dirty="0"/>
                  <a:t> (south bound)</a:t>
                </a:r>
              </a:p>
            </p:txBody>
          </p:sp>
        </mc:Choice>
        <mc:Fallback xmlns="">
          <p:sp>
            <p:nvSpPr>
              <p:cNvPr id="4" name="Text Placeholder 3">
                <a:extLst>
                  <a:ext uri="{FF2B5EF4-FFF2-40B4-BE49-F238E27FC236}">
                    <a16:creationId xmlns:a16="http://schemas.microsoft.com/office/drawing/2014/main" id="{2994F933-5F3D-41EC-8604-58F1A82296CD}"/>
                  </a:ext>
                </a:extLst>
              </p:cNvPr>
              <p:cNvSpPr>
                <a:spLocks noGrp="1" noRot="1" noChangeAspect="1" noMove="1" noResize="1" noEditPoints="1" noAdjustHandles="1" noChangeArrowheads="1" noChangeShapeType="1" noTextEdit="1"/>
              </p:cNvSpPr>
              <p:nvPr>
                <p:ph type="body" sz="half" idx="2"/>
              </p:nvPr>
            </p:nvSpPr>
            <p:spPr>
              <a:xfrm>
                <a:off x="537170" y="1295399"/>
                <a:ext cx="5127029" cy="5197475"/>
              </a:xfrm>
              <a:blipFill>
                <a:blip r:embed="rId4"/>
                <a:stretch>
                  <a:fillRect l="-2378" t="-18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435EEAF-261B-4066-BA5D-A7F3C41947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74B3F6DA-93F4-48CE-B6B5-2CF11CD379A2}" type="slidenum">
              <a:rPr lang="en-US" smtClean="0">
                <a:solidFill>
                  <a:prstClr val="black">
                    <a:tint val="75000"/>
                  </a:prstClr>
                </a:solidFill>
                <a:latin typeface="Calibri" panose="020F0502020204030204"/>
              </a:rPr>
              <a:pPr>
                <a:spcAft>
                  <a:spcPts val="600"/>
                </a:spcAft>
                <a:defRPr/>
              </a:pPr>
              <a:t>35</a:t>
            </a:fld>
            <a:endParaRPr lang="en-US">
              <a:solidFill>
                <a:prstClr val="black">
                  <a:tint val="75000"/>
                </a:prstClr>
              </a:solidFill>
              <a:latin typeface="Calibri" panose="020F0502020204030204"/>
            </a:endParaRPr>
          </a:p>
        </p:txBody>
      </p:sp>
      <p:sp>
        <p:nvSpPr>
          <p:cNvPr id="3" name="Footer Placeholder 2">
            <a:extLst>
              <a:ext uri="{FF2B5EF4-FFF2-40B4-BE49-F238E27FC236}">
                <a16:creationId xmlns:a16="http://schemas.microsoft.com/office/drawing/2014/main" id="{81BAC3C3-AAFC-477E-BBD4-D88332BE4257}"/>
              </a:ext>
            </a:extLst>
          </p:cNvPr>
          <p:cNvSpPr>
            <a:spLocks noGrp="1"/>
          </p:cNvSpPr>
          <p:nvPr>
            <p:ph type="ftr" sz="quarter" idx="11"/>
          </p:nvPr>
        </p:nvSpPr>
        <p:spPr/>
        <p:txBody>
          <a:bodyPr/>
          <a:lstStyle/>
          <a:p>
            <a:r>
              <a:rPr lang="en-US"/>
              <a:t>Mykhaylo Shumko | October 16th, 2019 | PhD defense</a:t>
            </a:r>
          </a:p>
        </p:txBody>
      </p:sp>
      <p:sp>
        <p:nvSpPr>
          <p:cNvPr id="6" name="Oval 5">
            <a:extLst>
              <a:ext uri="{FF2B5EF4-FFF2-40B4-BE49-F238E27FC236}">
                <a16:creationId xmlns:a16="http://schemas.microsoft.com/office/drawing/2014/main" id="{722151CC-DBB3-47A4-A62C-D16FAC95BFAF}"/>
              </a:ext>
            </a:extLst>
          </p:cNvPr>
          <p:cNvSpPr/>
          <p:nvPr/>
        </p:nvSpPr>
        <p:spPr>
          <a:xfrm>
            <a:off x="8309673" y="461634"/>
            <a:ext cx="1140311" cy="11503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D8D304-D255-4ED7-8372-F9F3CBD09667}"/>
              </a:ext>
            </a:extLst>
          </p:cNvPr>
          <p:cNvSpPr/>
          <p:nvPr/>
        </p:nvSpPr>
        <p:spPr>
          <a:xfrm>
            <a:off x="8309673" y="2512821"/>
            <a:ext cx="1140311" cy="11503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4824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9AD7-B765-458D-B8D3-17B095CD563E}"/>
              </a:ext>
            </a:extLst>
          </p:cNvPr>
          <p:cNvSpPr>
            <a:spLocks noGrp="1"/>
          </p:cNvSpPr>
          <p:nvPr>
            <p:ph type="title"/>
          </p:nvPr>
        </p:nvSpPr>
        <p:spPr/>
        <p:txBody>
          <a:bodyPr>
            <a:normAutofit/>
          </a:bodyPr>
          <a:lstStyle/>
          <a:p>
            <a:r>
              <a:rPr lang="en-US" dirty="0">
                <a:cs typeface="Calibri Light"/>
              </a:rPr>
              <a:t>Model the scattering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84334-617E-4072-8B42-4EA8AC996493}"/>
                  </a:ext>
                </a:extLst>
              </p:cNvPr>
              <p:cNvSpPr>
                <a:spLocks noGrp="1"/>
              </p:cNvSpPr>
              <p:nvPr>
                <p:ph idx="1"/>
              </p:nvPr>
            </p:nvSpPr>
            <p:spPr>
              <a:xfrm>
                <a:off x="838200" y="1825625"/>
                <a:ext cx="10515600" cy="4351338"/>
              </a:xfrm>
            </p:spPr>
            <p:txBody>
              <a:bodyPr vert="horz" lIns="91440" tIns="45720" rIns="91440" bIns="45720" rtlCol="0" anchor="t">
                <a:normAutofit lnSpcReduction="10000"/>
              </a:bodyPr>
              <a:lstStyle/>
              <a:p>
                <a:r>
                  <a:rPr lang="en-US" dirty="0">
                    <a:cs typeface="Calibri"/>
                  </a:rPr>
                  <a:t>Used relativistic theory of wave-particle resonant diffusion developed by </a:t>
                </a:r>
                <a:r>
                  <a:rPr lang="en-US" i="1" dirty="0">
                    <a:cs typeface="Calibri"/>
                  </a:rPr>
                  <a:t>Walker </a:t>
                </a:r>
                <a:r>
                  <a:rPr lang="en-US" dirty="0">
                    <a:cs typeface="Calibri"/>
                  </a:rPr>
                  <a:t>1993 and </a:t>
                </a:r>
                <a:r>
                  <a:rPr lang="en-US" i="1" dirty="0">
                    <a:cs typeface="Calibri"/>
                  </a:rPr>
                  <a:t>Summers et al.</a:t>
                </a:r>
                <a:r>
                  <a:rPr lang="en-US" dirty="0">
                    <a:cs typeface="Calibri"/>
                  </a:rPr>
                  <a:t>, 1998</a:t>
                </a:r>
              </a:p>
              <a:p>
                <a:r>
                  <a:rPr lang="en-US" dirty="0">
                    <a:cs typeface="Calibri"/>
                  </a:rPr>
                  <a:t>Modeled the cyclotron resonance between a right handed chorus wave and electrons</a:t>
                </a:r>
              </a:p>
              <a:p>
                <a:r>
                  <a:rPr lang="en-US" dirty="0">
                    <a:cs typeface="Calibri"/>
                  </a:rPr>
                  <a:t>Follows the analysis from </a:t>
                </a:r>
                <a:r>
                  <a:rPr lang="en-US" i="1" dirty="0">
                    <a:cs typeface="Calibri"/>
                  </a:rPr>
                  <a:t>Meredith et al., </a:t>
                </a:r>
                <a:r>
                  <a:rPr lang="en-US" dirty="0">
                    <a:cs typeface="Calibri"/>
                  </a:rPr>
                  <a:t>2002</a:t>
                </a:r>
              </a:p>
              <a:p>
                <a:r>
                  <a:rPr lang="en-US" dirty="0">
                    <a:cs typeface="Calibri"/>
                  </a:rPr>
                  <a:t>Steps:</a:t>
                </a:r>
              </a:p>
              <a:p>
                <a:pPr lvl="1"/>
                <a:r>
                  <a:rPr lang="en-US" dirty="0">
                    <a:cs typeface="Calibri"/>
                  </a:rPr>
                  <a:t>Convert the </a:t>
                </a:r>
                <a:r>
                  <a:rPr lang="en-US" dirty="0" err="1">
                    <a:cs typeface="Calibri"/>
                  </a:rPr>
                  <a:t>MagEIS</a:t>
                </a:r>
                <a:r>
                  <a:rPr lang="en-US" dirty="0">
                    <a:cs typeface="Calibri"/>
                  </a:rPr>
                  <a:t> flux to Phase Space Density (PSD) in momentum space</a:t>
                </a:r>
              </a:p>
              <a:p>
                <a:pPr lvl="1"/>
                <a:r>
                  <a:rPr lang="en-US" dirty="0">
                    <a:cs typeface="Calibri"/>
                  </a:rPr>
                  <a:t>Extrapolate equatorial PSD (not observed) with </a:t>
                </a:r>
                <a14:m>
                  <m:oMath xmlns:m="http://schemas.openxmlformats.org/officeDocument/2006/math">
                    <m:r>
                      <a:rPr lang="en-US" i="1">
                        <a:latin typeface="Cambria Math" panose="02040503050406030204" pitchFamily="18" charset="0"/>
                        <a:cs typeface="Calibri"/>
                      </a:rPr>
                      <m:t>𝑃𝑆𝐷</m:t>
                    </m:r>
                    <m:r>
                      <a:rPr lang="en-US" i="1">
                        <a:latin typeface="Cambria Math" panose="02040503050406030204" pitchFamily="18" charset="0"/>
                        <a:cs typeface="Calibri"/>
                      </a:rPr>
                      <m:t>=</m:t>
                    </m:r>
                    <m:r>
                      <a:rPr lang="en-US" i="1">
                        <a:latin typeface="Cambria Math" panose="02040503050406030204" pitchFamily="18" charset="0"/>
                        <a:cs typeface="Calibri"/>
                      </a:rPr>
                      <m:t>𝐴</m:t>
                    </m:r>
                    <m:func>
                      <m:funcPr>
                        <m:ctrlPr>
                          <a:rPr lang="en-US" i="1">
                            <a:latin typeface="Cambria Math" panose="02040503050406030204" pitchFamily="18" charset="0"/>
                            <a:cs typeface="Calibri"/>
                          </a:rPr>
                        </m:ctrlPr>
                      </m:funcPr>
                      <m:fName>
                        <m:sSup>
                          <m:sSupPr>
                            <m:ctrlPr>
                              <a:rPr lang="en-US" i="1">
                                <a:latin typeface="Cambria Math" panose="02040503050406030204" pitchFamily="18" charset="0"/>
                                <a:cs typeface="Calibri"/>
                              </a:rPr>
                            </m:ctrlPr>
                          </m:sSupPr>
                          <m:e>
                            <m:r>
                              <m:rPr>
                                <m:sty m:val="p"/>
                              </m:rPr>
                              <a:rPr lang="en-US">
                                <a:latin typeface="Cambria Math" panose="02040503050406030204" pitchFamily="18" charset="0"/>
                                <a:cs typeface="Calibri"/>
                              </a:rPr>
                              <m:t>sin</m:t>
                            </m:r>
                          </m:e>
                          <m:sup>
                            <m:r>
                              <a:rPr lang="en-US" i="1">
                                <a:latin typeface="Cambria Math" panose="02040503050406030204" pitchFamily="18" charset="0"/>
                                <a:cs typeface="Calibri"/>
                              </a:rPr>
                              <m:t>𝑛</m:t>
                            </m:r>
                          </m:sup>
                        </m:sSup>
                      </m:fName>
                      <m:e>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𝛼</m:t>
                            </m:r>
                          </m:e>
                        </m:d>
                      </m:e>
                    </m:func>
                  </m:oMath>
                </a14:m>
                <a:r>
                  <a:rPr lang="en-US" dirty="0">
                    <a:cs typeface="Calibri"/>
                  </a:rPr>
                  <a:t> to look for a source. Observed n ~ 0.5</a:t>
                </a:r>
              </a:p>
              <a:p>
                <a:pPr lvl="1"/>
                <a:r>
                  <a:rPr lang="en-US" dirty="0">
                    <a:cs typeface="Calibri"/>
                  </a:rPr>
                  <a:t>Look for the source of the microburst PSD, bounded by resonance curves and along single-wave characteristic curves</a:t>
                </a:r>
              </a:p>
            </p:txBody>
          </p:sp>
        </mc:Choice>
        <mc:Fallback xmlns="">
          <p:sp>
            <p:nvSpPr>
              <p:cNvPr id="3" name="Content Placeholder 2">
                <a:extLst>
                  <a:ext uri="{FF2B5EF4-FFF2-40B4-BE49-F238E27FC236}">
                    <a16:creationId xmlns:a16="http://schemas.microsoft.com/office/drawing/2014/main" id="{E7284334-617E-4072-8B42-4EA8AC996493}"/>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3081" r="-156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10118BA-56B1-4B89-B94D-2BB648F21D35}"/>
              </a:ext>
            </a:extLst>
          </p:cNvPr>
          <p:cNvSpPr>
            <a:spLocks noGrp="1"/>
          </p:cNvSpPr>
          <p:nvPr>
            <p:ph type="sldNum" sz="quarter" idx="12"/>
          </p:nvPr>
        </p:nvSpPr>
        <p:spPr/>
        <p:txBody>
          <a:bodyPr/>
          <a:lstStyle/>
          <a:p>
            <a:fld id="{74B3F6DA-93F4-48CE-B6B5-2CF11CD379A2}" type="slidenum">
              <a:rPr lang="en-US" smtClean="0"/>
              <a:t>36</a:t>
            </a:fld>
            <a:endParaRPr lang="en-US"/>
          </a:p>
        </p:txBody>
      </p:sp>
      <p:sp>
        <p:nvSpPr>
          <p:cNvPr id="5" name="Footer Placeholder 4">
            <a:extLst>
              <a:ext uri="{FF2B5EF4-FFF2-40B4-BE49-F238E27FC236}">
                <a16:creationId xmlns:a16="http://schemas.microsoft.com/office/drawing/2014/main" id="{6BC7E778-92FB-4362-A9A1-B584170E55C1}"/>
              </a:ext>
            </a:extLst>
          </p:cNvPr>
          <p:cNvSpPr>
            <a:spLocks noGrp="1"/>
          </p:cNvSpPr>
          <p:nvPr>
            <p:ph type="ftr" sz="quarter" idx="11"/>
          </p:nvPr>
        </p:nvSpPr>
        <p:spPr/>
        <p:txBody>
          <a:bodyPr/>
          <a:lstStyle/>
          <a:p>
            <a:r>
              <a:rPr lang="en-US"/>
              <a:t>Mykhaylo Shumko | October 16th, 2019 | PhD defense</a:t>
            </a:r>
          </a:p>
        </p:txBody>
      </p:sp>
    </p:spTree>
    <p:extLst>
      <p:ext uri="{BB962C8B-B14F-4D97-AF65-F5344CB8AC3E}">
        <p14:creationId xmlns:p14="http://schemas.microsoft.com/office/powerpoint/2010/main" val="3426826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B1A3FC3-B828-40D1-8788-630023ACB403}"/>
              </a:ext>
            </a:extLst>
          </p:cNvPr>
          <p:cNvSpPr/>
          <p:nvPr/>
        </p:nvSpPr>
        <p:spPr>
          <a:xfrm>
            <a:off x="6250057" y="4370043"/>
            <a:ext cx="536610" cy="2793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FF4780-15D2-435B-9BB7-76F61DE2C0B9}"/>
              </a:ext>
            </a:extLst>
          </p:cNvPr>
          <p:cNvSpPr/>
          <p:nvPr/>
        </p:nvSpPr>
        <p:spPr>
          <a:xfrm>
            <a:off x="5167123" y="3002979"/>
            <a:ext cx="1633245" cy="11569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D691D8-C03A-4CF1-8F57-F64A9C683A58}"/>
              </a:ext>
            </a:extLst>
          </p:cNvPr>
          <p:cNvSpPr/>
          <p:nvPr/>
        </p:nvSpPr>
        <p:spPr>
          <a:xfrm>
            <a:off x="6240850" y="2496365"/>
            <a:ext cx="525065" cy="2793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280972" y="4503127"/>
            <a:ext cx="436329" cy="0"/>
          </a:xfrm>
          <a:prstGeom prst="line">
            <a:avLst/>
          </a:prstGeom>
          <a:ln w="50800">
            <a:solidFill>
              <a:srgbClr val="33CCFF"/>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29305" y="3906574"/>
            <a:ext cx="413239"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38833" y="3566214"/>
            <a:ext cx="413239" cy="0"/>
          </a:xfrm>
          <a:prstGeom prst="line">
            <a:avLst/>
          </a:prstGeom>
          <a:ln w="50800">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617432" y="3381548"/>
                <a:ext cx="12588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panose="020F0502020204030204"/>
                    <a:ea typeface="+mn-ea"/>
                    <a:cs typeface="+mn-cs"/>
                  </a:rPr>
                  <a:t>ω</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 = 0.4 </a:t>
                </a:r>
                <a14:m>
                  <m:oMath xmlns:m="http://schemas.openxmlformats.org/officeDocument/2006/math">
                    <m:sSub>
                      <m:sSubPr>
                        <m:ctrlP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Ω</m:t>
                        </m:r>
                      </m:e>
                      <m:sub>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𝑐𝑒</m:t>
                        </m:r>
                      </m:sub>
                    </m:sSub>
                  </m:oMath>
                </a14:m>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617432" y="3381548"/>
                <a:ext cx="1258871" cy="369332"/>
              </a:xfrm>
              <a:prstGeom prst="rect">
                <a:avLst/>
              </a:prstGeom>
              <a:blipFill>
                <a:blip r:embed="rId3"/>
                <a:stretch>
                  <a:fillRect l="-38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17432" y="3721908"/>
                <a:ext cx="12588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chemeClr val="bg1"/>
                    </a:solidFill>
                    <a:effectLst/>
                    <a:uLnTx/>
                    <a:uFillTx/>
                    <a:latin typeface="Calibri" panose="020F0502020204030204"/>
                    <a:ea typeface="+mn-ea"/>
                    <a:cs typeface="+mn-cs"/>
                  </a:rPr>
                  <a:t>ω</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 = 0.6 </a:t>
                </a:r>
                <a14:m>
                  <m:oMath xmlns:m="http://schemas.openxmlformats.org/officeDocument/2006/math">
                    <m:sSub>
                      <m:sSubPr>
                        <m:ctrlP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Ω</m:t>
                        </m:r>
                      </m:e>
                      <m:sub>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𝑐𝑒</m:t>
                        </m:r>
                      </m:sub>
                    </m:sSub>
                  </m:oMath>
                </a14:m>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617432" y="3721908"/>
                <a:ext cx="1258871" cy="369332"/>
              </a:xfrm>
              <a:prstGeom prst="rect">
                <a:avLst/>
              </a:prstGeom>
              <a:blipFill>
                <a:blip r:embed="rId4"/>
                <a:stretch>
                  <a:fillRect l="-3865" t="-10000" b="-26667"/>
                </a:stretch>
              </a:blipFill>
            </p:spPr>
            <p:txBody>
              <a:bodyPr/>
              <a:lstStyle/>
              <a:p>
                <a:r>
                  <a:rPr lang="en-US">
                    <a:noFill/>
                  </a:rPr>
                  <a:t> </a:t>
                </a:r>
              </a:p>
            </p:txBody>
          </p:sp>
        </mc:Fallback>
      </mc:AlternateContent>
      <p:sp>
        <p:nvSpPr>
          <p:cNvPr id="15" name="Rectangle 14"/>
          <p:cNvSpPr/>
          <p:nvPr/>
        </p:nvSpPr>
        <p:spPr>
          <a:xfrm>
            <a:off x="4696064" y="130883"/>
            <a:ext cx="7362586"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Calibri" panose="020F0502020204030204"/>
                <a:ea typeface="+mn-ea"/>
                <a:cs typeface="+mn-cs"/>
              </a:rPr>
              <a:t>Resonance and Single </a:t>
            </a:r>
            <a:r>
              <a:rPr lang="en-US" sz="2800" dirty="0">
                <a:latin typeface="Calibri" panose="020F0502020204030204"/>
              </a:rPr>
              <a:t>W</a:t>
            </a:r>
            <a:r>
              <a:rPr kumimoji="0" lang="en-US" sz="2800" b="0" i="0" u="none" strike="noStrike" kern="1200" cap="none" spc="0" normalizeH="0" baseline="0" noProof="0" dirty="0" err="1">
                <a:ln>
                  <a:noFill/>
                </a:ln>
                <a:effectLst/>
                <a:uLnTx/>
                <a:uFillTx/>
                <a:latin typeface="Calibri" panose="020F0502020204030204"/>
                <a:ea typeface="+mn-ea"/>
                <a:cs typeface="+mn-cs"/>
              </a:rPr>
              <a:t>ave</a:t>
            </a:r>
            <a:r>
              <a:rPr kumimoji="0" lang="en-US" sz="2800" b="0" i="0" u="none" strike="noStrike" kern="1200" cap="none" spc="0" normalizeH="0" baseline="0" noProof="0" dirty="0">
                <a:ln>
                  <a:noFill/>
                </a:ln>
                <a:effectLst/>
                <a:uLnTx/>
                <a:uFillTx/>
                <a:latin typeface="Calibri" panose="020F0502020204030204"/>
                <a:ea typeface="+mn-ea"/>
                <a:cs typeface="+mn-cs"/>
              </a:rPr>
              <a:t> Characteristic Curves </a:t>
            </a:r>
            <a:endParaRPr kumimoji="0" lang="en-US" sz="2800" b="0" i="1"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Calibri" panose="020F0502020204030204"/>
                <a:ea typeface="+mn-ea"/>
                <a:cs typeface="+mn-cs"/>
              </a:rPr>
              <a:t>Electron Cyclotron Resonance with Whistler Mode Waves (Parallel)</a:t>
            </a:r>
          </a:p>
        </p:txBody>
      </p:sp>
      <p:cxnSp>
        <p:nvCxnSpPr>
          <p:cNvPr id="7" name="Straight Connector 6"/>
          <p:cNvCxnSpPr/>
          <p:nvPr/>
        </p:nvCxnSpPr>
        <p:spPr>
          <a:xfrm>
            <a:off x="6290869" y="2600690"/>
            <a:ext cx="424784" cy="0"/>
          </a:xfrm>
          <a:prstGeom prst="line">
            <a:avLst/>
          </a:prstGeom>
          <a:noFill/>
          <a:ln w="508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73549" y="2477151"/>
            <a:ext cx="3775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a:ea typeface="+mn-ea"/>
                <a:cs typeface="+mn-cs"/>
              </a:rPr>
              <a:t>Boundary</a:t>
            </a:r>
            <a:r>
              <a:rPr kumimoji="0" lang="en-US" sz="1800" b="0" i="0" u="none" strike="noStrike" kern="1200" cap="none" spc="0" normalizeH="0" baseline="0" noProof="0" dirty="0">
                <a:ln>
                  <a:noFill/>
                </a:ln>
                <a:effectLst/>
                <a:uLnTx/>
                <a:uFillTx/>
                <a:latin typeface="Calibri" panose="020F0502020204030204"/>
                <a:ea typeface="+mn-ea"/>
                <a:cs typeface="+mn-cs"/>
              </a:rPr>
              <a:t>: observed/extrapolated PSD</a:t>
            </a:r>
          </a:p>
        </p:txBody>
      </p:sp>
      <p:sp>
        <p:nvSpPr>
          <p:cNvPr id="26" name="TextBox 25"/>
          <p:cNvSpPr txBox="1"/>
          <p:nvPr/>
        </p:nvSpPr>
        <p:spPr>
          <a:xfrm>
            <a:off x="6881186" y="3044394"/>
            <a:ext cx="5169997" cy="923330"/>
          </a:xfrm>
          <a:prstGeom prst="rect">
            <a:avLst/>
          </a:prstGeom>
          <a:noFill/>
        </p:spPr>
        <p:txBody>
          <a:bodyPr wrap="square" rtlCol="0" anchor="t">
            <a:spAutoFit/>
          </a:bodyPr>
          <a:lstStyle/>
          <a:p>
            <a:pPr>
              <a:defRPr/>
            </a:pPr>
            <a:r>
              <a:rPr kumimoji="0" lang="en-US" sz="1800" b="1" i="0" u="none" strike="noStrike" kern="1200" cap="none" spc="0" normalizeH="0" baseline="0" noProof="0" dirty="0">
                <a:ln>
                  <a:noFill/>
                </a:ln>
                <a:effectLst/>
                <a:uLnTx/>
                <a:uFillTx/>
                <a:latin typeface="Calibri" panose="020F0502020204030204"/>
                <a:ea typeface="+mn-ea"/>
                <a:cs typeface="+mn-cs"/>
              </a:rPr>
              <a:t>Resonance curves</a:t>
            </a:r>
            <a:r>
              <a:rPr lang="en-US" b="1" dirty="0">
                <a:latin typeface="Calibri" panose="020F0502020204030204"/>
              </a:rPr>
              <a:t> </a:t>
            </a:r>
            <a:r>
              <a:rPr kumimoji="0" lang="en-US" sz="1800" b="1" i="0" u="none" strike="noStrike" kern="1200" cap="none" spc="0" normalizeH="0" baseline="0" noProof="0" dirty="0">
                <a:ln>
                  <a:noFill/>
                </a:ln>
                <a:effectLst/>
                <a:uLnTx/>
                <a:uFillTx/>
                <a:latin typeface="Calibri" panose="020F0502020204030204"/>
                <a:ea typeface="+mn-ea"/>
                <a:cs typeface="+mn-cs"/>
              </a:rPr>
              <a:t> </a:t>
            </a:r>
            <a:r>
              <a:rPr kumimoji="0" lang="en-US" sz="1800" b="0" i="0" u="none" strike="noStrike" kern="1200" cap="none" spc="0" normalizeH="0" baseline="0" noProof="0" dirty="0">
                <a:ln>
                  <a:noFill/>
                </a:ln>
                <a:effectLst/>
                <a:uLnTx/>
                <a:uFillTx/>
                <a:latin typeface="Calibri" panose="020F0502020204030204"/>
                <a:ea typeface="+mn-ea"/>
                <a:cs typeface="+mn-cs"/>
              </a:rPr>
              <a:t>Resonance condition describes a family of curves in momentum space for which e</a:t>
            </a:r>
            <a:r>
              <a:rPr kumimoji="0" lang="en-US" sz="1800" b="0" i="0" u="none" strike="noStrike" kern="1200" cap="none" spc="0" normalizeH="0" baseline="30000" noProof="0" dirty="0">
                <a:ln>
                  <a:noFill/>
                </a:ln>
                <a:effectLst/>
                <a:uLnTx/>
                <a:uFillTx/>
                <a:latin typeface="Calibri" panose="020F0502020204030204"/>
                <a:ea typeface="+mn-ea"/>
                <a:cs typeface="+mn-cs"/>
              </a:rPr>
              <a:t>-</a:t>
            </a:r>
            <a:r>
              <a:rPr lang="en-US" baseline="30000" dirty="0">
                <a:latin typeface="Calibri" panose="020F0502020204030204"/>
              </a:rPr>
              <a:t> </a:t>
            </a:r>
            <a:r>
              <a:rPr kumimoji="0" lang="en-US" sz="1800" b="0" i="0" u="none" strike="noStrike" kern="1200" cap="none" spc="0" normalizeH="0" baseline="30000" noProof="0" dirty="0">
                <a:ln>
                  <a:noFill/>
                </a:ln>
                <a:effectLst/>
                <a:uLnTx/>
                <a:uFillTx/>
                <a:latin typeface="Calibri" panose="020F0502020204030204"/>
                <a:ea typeface="+mn-ea"/>
                <a:cs typeface="+mn-cs"/>
              </a:rPr>
              <a:t> </a:t>
            </a:r>
            <a:r>
              <a:rPr kumimoji="0" lang="en-US" sz="1800" b="0" i="0" u="none" strike="noStrike" kern="1200" cap="none" spc="0" normalizeH="0" baseline="0" noProof="0">
                <a:ln>
                  <a:noFill/>
                </a:ln>
                <a:effectLst/>
                <a:uLnTx/>
                <a:uFillTx/>
                <a:latin typeface="Calibri" panose="020F0502020204030204"/>
                <a:ea typeface="+mn-ea"/>
                <a:cs typeface="+mn-cs"/>
              </a:rPr>
              <a:t>are in </a:t>
            </a:r>
            <a:r>
              <a:rPr lang="en-US">
                <a:latin typeface="Calibri" panose="020F0502020204030204"/>
              </a:rPr>
              <a:t>cyclotron resonance</a:t>
            </a:r>
            <a:r>
              <a:rPr kumimoji="0" lang="en-US" sz="1800" b="0" i="0" u="none" strike="noStrike" kern="1200" cap="none" spc="0" normalizeH="0" baseline="0" noProof="0">
                <a:ln>
                  <a:noFill/>
                </a:ln>
                <a:effectLst/>
                <a:uLnTx/>
                <a:uFillTx/>
                <a:latin typeface="Calibri" panose="020F0502020204030204"/>
                <a:ea typeface="+mn-ea"/>
                <a:cs typeface="+mn-cs"/>
              </a:rPr>
              <a:t> with wave of frequency </a:t>
            </a:r>
            <a:r>
              <a:rPr kumimoji="0" lang="el-GR" sz="1800" b="0" i="0" u="none" strike="noStrike" kern="1200" cap="none" spc="0" normalizeH="0" baseline="0" noProof="0" dirty="0">
                <a:ln>
                  <a:noFill/>
                </a:ln>
                <a:effectLst/>
                <a:uLnTx/>
                <a:uFillTx/>
                <a:latin typeface="Calibri" panose="020F0502020204030204"/>
                <a:ea typeface="+mn-ea"/>
                <a:cs typeface="+mn-cs"/>
              </a:rPr>
              <a:t>ω</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7" name="TextBox 26"/>
              <p:cNvSpPr txBox="1"/>
              <p:nvPr/>
            </p:nvSpPr>
            <p:spPr>
              <a:xfrm>
                <a:off x="8039833" y="1182948"/>
                <a:ext cx="1629933" cy="563744"/>
              </a:xfrm>
              <a:prstGeom prst="rect">
                <a:avLst/>
              </a:prstGeom>
              <a:noFill/>
              <a:ln>
                <a:solidFill>
                  <a:schemeClr val="tx1"/>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𝜔</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𝑘</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ub>
                      </m:sSub>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𝑣</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m:rPr>
                                  <m:sty m:val="p"/>
                                </m:rPr>
                                <a:rPr kumimoji="0" lang="el-GR"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Ω</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𝑐𝑒</m:t>
                              </m:r>
                            </m:sub>
                          </m:sSub>
                        </m:num>
                        <m:den>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𝛾</m:t>
                          </m:r>
                        </m:den>
                      </m:f>
                    </m:oMath>
                  </m:oMathPara>
                </a14:m>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039833" y="1182948"/>
                <a:ext cx="1629933" cy="563744"/>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29" name="TextBox 28"/>
          <p:cNvSpPr txBox="1"/>
          <p:nvPr/>
        </p:nvSpPr>
        <p:spPr>
          <a:xfrm>
            <a:off x="6992919" y="4114894"/>
            <a:ext cx="4815253" cy="1200329"/>
          </a:xfrm>
          <a:prstGeom prst="rect">
            <a:avLst/>
          </a:prstGeom>
          <a:noFill/>
        </p:spPr>
        <p:txBody>
          <a:bodyPr wrap="square" rtlCol="0">
            <a:spAutoFit/>
          </a:bodyPr>
          <a:lstStyle/>
          <a:p>
            <a:pPr lvl="0">
              <a:defRPr/>
            </a:pPr>
            <a:r>
              <a:rPr lang="en-US" b="1" dirty="0"/>
              <a:t>Single Wave Characteristic</a:t>
            </a:r>
            <a:r>
              <a:rPr kumimoji="0" lang="en-US" sz="1800" b="1" i="0" u="none" strike="noStrike" kern="1200" cap="none" spc="0" normalizeH="0" baseline="0" noProof="0" dirty="0">
                <a:ln>
                  <a:noFill/>
                </a:ln>
                <a:effectLst/>
                <a:uLnTx/>
                <a:uFillTx/>
                <a:latin typeface="Calibri" panose="020F0502020204030204"/>
                <a:ea typeface="+mn-ea"/>
                <a:cs typeface="+mn-cs"/>
              </a:rPr>
              <a:t> curves  </a:t>
            </a:r>
            <a:r>
              <a:rPr kumimoji="0" lang="en-US" sz="1800" b="0" i="0" u="none" strike="noStrike" kern="1200" cap="none" spc="0" normalizeH="0" baseline="0" noProof="0" dirty="0">
                <a:ln>
                  <a:noFill/>
                </a:ln>
                <a:effectLst/>
                <a:uLnTx/>
                <a:uFillTx/>
                <a:latin typeface="Calibri" panose="020F0502020204030204"/>
                <a:ea typeface="+mn-ea"/>
                <a:cs typeface="+mn-cs"/>
              </a:rPr>
              <a:t>Trajectories along which e</a:t>
            </a:r>
            <a:r>
              <a:rPr kumimoji="0" lang="en-US" sz="1800" b="0" i="0" u="none" strike="noStrike" kern="1200" cap="none" spc="0" normalizeH="0" baseline="30000" noProof="0" dirty="0">
                <a:ln>
                  <a:noFill/>
                </a:ln>
                <a:effectLst/>
                <a:uLnTx/>
                <a:uFillTx/>
                <a:latin typeface="Calibri" panose="020F0502020204030204"/>
                <a:ea typeface="+mn-ea"/>
                <a:cs typeface="+mn-cs"/>
              </a:rPr>
              <a:t>-  </a:t>
            </a:r>
            <a:r>
              <a:rPr kumimoji="0" lang="en-US" sz="1800" b="0" i="0" u="none" strike="noStrike" kern="1200" cap="none" spc="0" normalizeH="0" baseline="0" noProof="0" dirty="0">
                <a:ln>
                  <a:noFill/>
                </a:ln>
                <a:effectLst/>
                <a:uLnTx/>
                <a:uFillTx/>
                <a:latin typeface="Calibri" panose="020F0502020204030204"/>
                <a:ea typeface="+mn-ea"/>
                <a:cs typeface="+mn-cs"/>
              </a:rPr>
              <a:t>will move due to interaction w/whistler mode waves over some frequency range</a:t>
            </a:r>
          </a:p>
        </p:txBody>
      </p:sp>
      <p:sp>
        <p:nvSpPr>
          <p:cNvPr id="31" name="TextBox 30"/>
          <p:cNvSpPr txBox="1"/>
          <p:nvPr/>
        </p:nvSpPr>
        <p:spPr>
          <a:xfrm>
            <a:off x="5327932" y="5273192"/>
            <a:ext cx="6784731" cy="1107996"/>
          </a:xfrm>
          <a:prstGeom prst="rect">
            <a:avLst/>
          </a:prstGeom>
          <a:noFill/>
        </p:spPr>
        <p:txBody>
          <a:bodyPr wrap="square" rtlCol="0">
            <a:spAutoFit/>
          </a:bodyPr>
          <a:lstStyle/>
          <a:p>
            <a:pPr lvl="0">
              <a:defRPr/>
            </a:pPr>
            <a:r>
              <a:rPr kumimoji="0" lang="en-US" sz="1800" b="1" i="0" u="none" strike="noStrike" kern="1200" cap="none" spc="0" normalizeH="0" baseline="0" noProof="0" dirty="0">
                <a:ln>
                  <a:noFill/>
                </a:ln>
                <a:effectLst/>
                <a:uLnTx/>
                <a:uFillTx/>
                <a:latin typeface="Calibri" panose="020F0502020204030204"/>
                <a:ea typeface="+mn-ea"/>
                <a:cs typeface="+mn-cs"/>
              </a:rPr>
              <a:t>Cyclotron Resonance</a:t>
            </a:r>
            <a:r>
              <a:rPr kumimoji="0" lang="en-US" sz="1800" b="0" i="0" u="none" strike="noStrike" kern="1200" cap="none" spc="0" normalizeH="0" baseline="0" noProof="0" dirty="0">
                <a:ln>
                  <a:noFill/>
                </a:ln>
                <a:effectLst/>
                <a:uLnTx/>
                <a:uFillTx/>
                <a:latin typeface="Calibri" panose="020F0502020204030204"/>
                <a:ea typeface="+mn-ea"/>
                <a:cs typeface="+mn-cs"/>
              </a:rPr>
              <a:t> e</a:t>
            </a:r>
            <a:r>
              <a:rPr kumimoji="0" lang="en-US" sz="1800" b="0" i="0" u="none" strike="noStrike" kern="1200" cap="none" spc="0" normalizeH="0" baseline="30000" noProof="0" dirty="0">
                <a:ln>
                  <a:noFill/>
                </a:ln>
                <a:effectLst/>
                <a:uLnTx/>
                <a:uFillTx/>
                <a:latin typeface="Calibri" panose="020F0502020204030204"/>
                <a:ea typeface="+mn-ea"/>
                <a:cs typeface="+mn-cs"/>
              </a:rPr>
              <a:t>-  </a:t>
            </a:r>
            <a:r>
              <a:rPr kumimoji="0" lang="en-US" sz="1800" b="0" i="0" u="none" strike="noStrike" kern="1200" cap="none" spc="0" normalizeH="0" baseline="0" noProof="0" dirty="0">
                <a:ln>
                  <a:noFill/>
                </a:ln>
                <a:effectLst/>
                <a:uLnTx/>
                <a:uFillTx/>
                <a:latin typeface="Calibri" panose="020F0502020204030204"/>
                <a:ea typeface="+mn-ea"/>
                <a:cs typeface="+mn-cs"/>
              </a:rPr>
              <a:t>diffuse from high to low PSD along the s</a:t>
            </a:r>
            <a:r>
              <a:rPr lang="en-US" dirty="0"/>
              <a:t>ingle wave characteristic </a:t>
            </a:r>
            <a:r>
              <a:rPr kumimoji="0" lang="en-US" sz="1800" b="0" i="0" u="none" strike="noStrike" kern="1200" cap="none" spc="0" normalizeH="0" baseline="0" noProof="0" dirty="0">
                <a:ln>
                  <a:noFill/>
                </a:ln>
                <a:effectLst/>
                <a:uLnTx/>
                <a:uFillTx/>
                <a:latin typeface="Calibri" panose="020F0502020204030204"/>
                <a:ea typeface="+mn-ea"/>
                <a:cs typeface="+mn-cs"/>
              </a:rPr>
              <a:t>curves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1" u="none" strike="noStrike" kern="1200" cap="none" spc="0" normalizeH="0" baseline="0" noProof="0" dirty="0">
                <a:ln>
                  <a:noFill/>
                </a:ln>
                <a:effectLst/>
                <a:uLnTx/>
                <a:uFillTx/>
                <a:latin typeface="Calibri" panose="020F0502020204030204"/>
                <a:ea typeface="+mn-ea"/>
                <a:cs typeface="+mn-cs"/>
              </a:rPr>
              <a:t>If in the direction of increasing energy: e</a:t>
            </a:r>
            <a:r>
              <a:rPr kumimoji="0" lang="en-US" sz="1500" b="0" i="1" u="none" strike="noStrike" kern="1200" cap="none" spc="0" normalizeH="0" baseline="30000" noProof="0" dirty="0">
                <a:ln>
                  <a:noFill/>
                </a:ln>
                <a:effectLst/>
                <a:uLnTx/>
                <a:uFillTx/>
                <a:latin typeface="Calibri" panose="020F0502020204030204"/>
                <a:ea typeface="+mn-ea"/>
                <a:cs typeface="+mn-cs"/>
              </a:rPr>
              <a:t>-  </a:t>
            </a:r>
            <a:r>
              <a:rPr kumimoji="0" lang="en-US" sz="1500" b="0" i="1" u="none" strike="noStrike" kern="1200" cap="none" spc="0" normalizeH="0" baseline="0" noProof="0" dirty="0">
                <a:ln>
                  <a:noFill/>
                </a:ln>
                <a:effectLst/>
                <a:uLnTx/>
                <a:uFillTx/>
                <a:latin typeface="Calibri" panose="020F0502020204030204"/>
                <a:ea typeface="+mn-ea"/>
                <a:cs typeface="+mn-cs"/>
              </a:rPr>
              <a:t>gain energy/wave loses energy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1" u="none" strike="noStrike" kern="1200" cap="none" spc="0" normalizeH="0" baseline="0" noProof="0" dirty="0">
                <a:ln>
                  <a:noFill/>
                </a:ln>
                <a:effectLst/>
                <a:uLnTx/>
                <a:uFillTx/>
                <a:latin typeface="Calibri" panose="020F0502020204030204"/>
                <a:ea typeface="+mn-ea"/>
                <a:cs typeface="+mn-cs"/>
              </a:rPr>
              <a:t>If in the direction of decreasing energy: e</a:t>
            </a:r>
            <a:r>
              <a:rPr kumimoji="0" lang="en-US" sz="1500" b="0" i="1" u="none" strike="noStrike" kern="1200" cap="none" spc="0" normalizeH="0" baseline="30000" noProof="0" dirty="0">
                <a:ln>
                  <a:noFill/>
                </a:ln>
                <a:effectLst/>
                <a:uLnTx/>
                <a:uFillTx/>
                <a:latin typeface="Calibri" panose="020F0502020204030204"/>
                <a:ea typeface="+mn-ea"/>
                <a:cs typeface="+mn-cs"/>
              </a:rPr>
              <a:t>-  </a:t>
            </a:r>
            <a:r>
              <a:rPr kumimoji="0" lang="en-US" sz="1500" b="0" i="1" u="none" strike="noStrike" kern="1200" cap="none" spc="0" normalizeH="0" baseline="0" noProof="0" dirty="0">
                <a:ln>
                  <a:noFill/>
                </a:ln>
                <a:effectLst/>
                <a:uLnTx/>
                <a:uFillTx/>
                <a:latin typeface="Calibri" panose="020F0502020204030204"/>
                <a:ea typeface="+mn-ea"/>
                <a:cs typeface="+mn-cs"/>
              </a:rPr>
              <a:t>lose energy/wave gains energy</a:t>
            </a:r>
          </a:p>
        </p:txBody>
      </p:sp>
      <p:cxnSp>
        <p:nvCxnSpPr>
          <p:cNvPr id="22" name="Straight Connector 21">
            <a:extLst>
              <a:ext uri="{FF2B5EF4-FFF2-40B4-BE49-F238E27FC236}">
                <a16:creationId xmlns:a16="http://schemas.microsoft.com/office/drawing/2014/main" id="{766F2770-1327-4CCB-8B21-DD46EDA5E83C}"/>
              </a:ext>
            </a:extLst>
          </p:cNvPr>
          <p:cNvCxnSpPr>
            <a:cxnSpLocks/>
          </p:cNvCxnSpPr>
          <p:nvPr/>
        </p:nvCxnSpPr>
        <p:spPr>
          <a:xfrm>
            <a:off x="5214925" y="3216460"/>
            <a:ext cx="413239" cy="0"/>
          </a:xfrm>
          <a:prstGeom prst="line">
            <a:avLst/>
          </a:prstGeom>
          <a:ln w="50800">
            <a:solidFill>
              <a:srgbClr val="00B05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87FF60-D81E-4DA2-A8F8-6E019894E0A9}"/>
                  </a:ext>
                </a:extLst>
              </p:cNvPr>
              <p:cNvSpPr txBox="1"/>
              <p:nvPr/>
            </p:nvSpPr>
            <p:spPr>
              <a:xfrm>
                <a:off x="5591684" y="3020421"/>
                <a:ext cx="1258871"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00B050"/>
                    </a:solidFill>
                    <a:effectLst/>
                    <a:uLnTx/>
                    <a:uFillTx/>
                    <a:latin typeface="Calibri" panose="020F0502020204030204"/>
                    <a:ea typeface="+mn-ea"/>
                    <a:cs typeface="+mn-cs"/>
                  </a:rPr>
                  <a:t>ω</a:t>
                </a: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 0.2 </a:t>
                </a:r>
                <a14:m>
                  <m:oMath xmlns:m="http://schemas.openxmlformats.org/officeDocument/2006/math">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𝑐𝑒</m:t>
                        </m:r>
                      </m:sub>
                    </m:sSub>
                  </m:oMath>
                </a14:m>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5887FF60-D81E-4DA2-A8F8-6E019894E0A9}"/>
                  </a:ext>
                </a:extLst>
              </p:cNvPr>
              <p:cNvSpPr txBox="1">
                <a:spLocks noRot="1" noChangeAspect="1" noMove="1" noResize="1" noEditPoints="1" noAdjustHandles="1" noChangeArrowheads="1" noChangeShapeType="1" noTextEdit="1"/>
              </p:cNvSpPr>
              <p:nvPr/>
            </p:nvSpPr>
            <p:spPr>
              <a:xfrm>
                <a:off x="5591684" y="3020421"/>
                <a:ext cx="1258871" cy="369332"/>
              </a:xfrm>
              <a:prstGeom prst="rect">
                <a:avLst/>
              </a:prstGeom>
              <a:blipFill>
                <a:blip r:embed="rId6"/>
                <a:stretch>
                  <a:fillRect l="-3865" t="-8197" b="-24590"/>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1F92C05-88F1-42DE-8C83-6F99C6D8C68D}"/>
              </a:ext>
            </a:extLst>
          </p:cNvPr>
          <p:cNvSpPr txBox="1"/>
          <p:nvPr/>
        </p:nvSpPr>
        <p:spPr>
          <a:xfrm>
            <a:off x="6973549" y="1787370"/>
            <a:ext cx="4117301" cy="369332"/>
          </a:xfrm>
          <a:prstGeom prst="rect">
            <a:avLst/>
          </a:prstGeom>
          <a:noFill/>
        </p:spPr>
        <p:txBody>
          <a:bodyPr wrap="square" rtlCol="0" anchor="t">
            <a:spAutoFit/>
          </a:bodyPr>
          <a:lstStyle/>
          <a:p>
            <a:r>
              <a:rPr lang="en-US" b="1" dirty="0"/>
              <a:t>Colors</a:t>
            </a:r>
            <a:r>
              <a:rPr lang="en-US"/>
              <a:t>: observed phase space density</a:t>
            </a:r>
          </a:p>
        </p:txBody>
      </p:sp>
      <p:sp>
        <p:nvSpPr>
          <p:cNvPr id="2" name="Footer Placeholder 1">
            <a:extLst>
              <a:ext uri="{FF2B5EF4-FFF2-40B4-BE49-F238E27FC236}">
                <a16:creationId xmlns:a16="http://schemas.microsoft.com/office/drawing/2014/main" id="{EE69FA0A-E585-4149-9121-207491C139B7}"/>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95C8955A-E100-4D36-B65F-8621245C9E99}"/>
              </a:ext>
            </a:extLst>
          </p:cNvPr>
          <p:cNvSpPr>
            <a:spLocks noGrp="1"/>
          </p:cNvSpPr>
          <p:nvPr>
            <p:ph type="sldNum" sz="quarter" idx="12"/>
          </p:nvPr>
        </p:nvSpPr>
        <p:spPr/>
        <p:txBody>
          <a:bodyPr/>
          <a:lstStyle/>
          <a:p>
            <a:fld id="{74B3F6DA-93F4-48CE-B6B5-2CF11CD379A2}" type="slidenum">
              <a:rPr lang="en-US" smtClean="0"/>
              <a:t>37</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8120AD-5762-481B-A0FD-F240E9B4E5A1}"/>
                  </a:ext>
                </a:extLst>
              </p:cNvPr>
              <p:cNvSpPr txBox="1"/>
              <p:nvPr/>
            </p:nvSpPr>
            <p:spPr>
              <a:xfrm rot="16200000">
                <a:off x="127216" y="2972047"/>
                <a:ext cx="465960" cy="524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𝐼𝐼</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𝑒</m:t>
                              </m:r>
                            </m:sub>
                          </m:sSub>
                          <m:r>
                            <a:rPr lang="en-US" b="0" i="1" smtClean="0">
                              <a:latin typeface="Cambria Math" panose="02040503050406030204" pitchFamily="18" charset="0"/>
                            </a:rPr>
                            <m:t>𝑐</m:t>
                          </m:r>
                        </m:den>
                      </m:f>
                    </m:oMath>
                  </m:oMathPara>
                </a14:m>
                <a:endParaRPr lang="en-US" dirty="0"/>
              </a:p>
            </p:txBody>
          </p:sp>
        </mc:Choice>
        <mc:Fallback xmlns="">
          <p:sp>
            <p:nvSpPr>
              <p:cNvPr id="11" name="TextBox 10">
                <a:extLst>
                  <a:ext uri="{FF2B5EF4-FFF2-40B4-BE49-F238E27FC236}">
                    <a16:creationId xmlns:a16="http://schemas.microsoft.com/office/drawing/2014/main" id="{908120AD-5762-481B-A0FD-F240E9B4E5A1}"/>
                  </a:ext>
                </a:extLst>
              </p:cNvPr>
              <p:cNvSpPr txBox="1">
                <a:spLocks noRot="1" noChangeAspect="1" noMove="1" noResize="1" noEditPoints="1" noAdjustHandles="1" noChangeArrowheads="1" noChangeShapeType="1" noTextEdit="1"/>
              </p:cNvSpPr>
              <p:nvPr/>
            </p:nvSpPr>
            <p:spPr>
              <a:xfrm rot="16200000">
                <a:off x="127216" y="2972047"/>
                <a:ext cx="465960" cy="524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23B2067-6A53-4FE4-AA4D-364758397B84}"/>
                  </a:ext>
                </a:extLst>
              </p:cNvPr>
              <p:cNvSpPr txBox="1"/>
              <p:nvPr/>
            </p:nvSpPr>
            <p:spPr>
              <a:xfrm>
                <a:off x="2602046" y="6263187"/>
                <a:ext cx="465961"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𝑒</m:t>
                              </m:r>
                            </m:sub>
                          </m:sSub>
                          <m:r>
                            <a:rPr lang="en-US" b="0" i="1" smtClean="0">
                              <a:latin typeface="Cambria Math" panose="02040503050406030204" pitchFamily="18" charset="0"/>
                            </a:rPr>
                            <m:t>𝑐</m:t>
                          </m:r>
                        </m:den>
                      </m:f>
                    </m:oMath>
                  </m:oMathPara>
                </a14:m>
                <a:endParaRPr lang="en-US" dirty="0"/>
              </a:p>
            </p:txBody>
          </p:sp>
        </mc:Choice>
        <mc:Fallback xmlns="">
          <p:sp>
            <p:nvSpPr>
              <p:cNvPr id="34" name="TextBox 33">
                <a:extLst>
                  <a:ext uri="{FF2B5EF4-FFF2-40B4-BE49-F238E27FC236}">
                    <a16:creationId xmlns:a16="http://schemas.microsoft.com/office/drawing/2014/main" id="{A23B2067-6A53-4FE4-AA4D-364758397B84}"/>
                  </a:ext>
                </a:extLst>
              </p:cNvPr>
              <p:cNvSpPr txBox="1">
                <a:spLocks noRot="1" noChangeAspect="1" noMove="1" noResize="1" noEditPoints="1" noAdjustHandles="1" noChangeArrowheads="1" noChangeShapeType="1" noTextEdit="1"/>
              </p:cNvSpPr>
              <p:nvPr/>
            </p:nvSpPr>
            <p:spPr>
              <a:xfrm>
                <a:off x="2602046" y="6263187"/>
                <a:ext cx="465961" cy="521168"/>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41448E2-5F2C-4C06-905D-E637E2EA59CE}"/>
              </a:ext>
            </a:extLst>
          </p:cNvPr>
          <p:cNvSpPr txBox="1"/>
          <p:nvPr/>
        </p:nvSpPr>
        <p:spPr>
          <a:xfrm>
            <a:off x="6973549" y="2140380"/>
            <a:ext cx="3404607" cy="369332"/>
          </a:xfrm>
          <a:prstGeom prst="rect">
            <a:avLst/>
          </a:prstGeom>
          <a:noFill/>
        </p:spPr>
        <p:txBody>
          <a:bodyPr wrap="square" rtlCol="0">
            <a:spAutoFit/>
          </a:bodyPr>
          <a:lstStyle/>
          <a:p>
            <a:r>
              <a:rPr lang="en-US" b="1" dirty="0"/>
              <a:t>White circle</a:t>
            </a:r>
            <a:r>
              <a:rPr lang="en-US" dirty="0"/>
              <a:t>: microburst PSD</a:t>
            </a:r>
          </a:p>
        </p:txBody>
      </p:sp>
      <p:pic>
        <p:nvPicPr>
          <p:cNvPr id="21" name="Picture 20">
            <a:extLst>
              <a:ext uri="{FF2B5EF4-FFF2-40B4-BE49-F238E27FC236}">
                <a16:creationId xmlns:a16="http://schemas.microsoft.com/office/drawing/2014/main" id="{D1330C6E-8F33-4465-A8BC-1F9CB8D4C5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442" y="130883"/>
            <a:ext cx="3867861" cy="6125497"/>
          </a:xfrm>
          <a:prstGeom prst="rect">
            <a:avLst/>
          </a:prstGeom>
        </p:spPr>
      </p:pic>
    </p:spTree>
    <p:extLst>
      <p:ext uri="{BB962C8B-B14F-4D97-AF65-F5344CB8AC3E}">
        <p14:creationId xmlns:p14="http://schemas.microsoft.com/office/powerpoint/2010/main" val="3266678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520CE5F-91BE-44C1-8DCC-61698A5C6A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247" y="31689"/>
            <a:ext cx="7838407" cy="6632498"/>
          </a:xfrm>
        </p:spPr>
      </p:pic>
      <p:sp>
        <p:nvSpPr>
          <p:cNvPr id="4" name="Footer Placeholder 3">
            <a:extLst>
              <a:ext uri="{FF2B5EF4-FFF2-40B4-BE49-F238E27FC236}">
                <a16:creationId xmlns:a16="http://schemas.microsoft.com/office/drawing/2014/main" id="{C7179014-C7A9-416B-AD4D-460EA19CDCB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4D6A9160-D1AF-45E4-A4CD-112350B5DB31}"/>
              </a:ext>
            </a:extLst>
          </p:cNvPr>
          <p:cNvSpPr>
            <a:spLocks noGrp="1"/>
          </p:cNvSpPr>
          <p:nvPr>
            <p:ph type="sldNum" sz="quarter" idx="12"/>
          </p:nvPr>
        </p:nvSpPr>
        <p:spPr/>
        <p:txBody>
          <a:bodyPr/>
          <a:lstStyle/>
          <a:p>
            <a:fld id="{74B3F6DA-93F4-48CE-B6B5-2CF11CD379A2}" type="slidenum">
              <a:rPr lang="en-US" smtClean="0"/>
              <a:t>38</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F64AD26-2A10-4B99-852B-AEC3C29F4AA7}"/>
                  </a:ext>
                </a:extLst>
              </p:cNvPr>
              <p:cNvSpPr txBox="1"/>
              <p:nvPr/>
            </p:nvSpPr>
            <p:spPr>
              <a:xfrm>
                <a:off x="8365156" y="1659308"/>
                <a:ext cx="3234087" cy="4248151"/>
              </a:xfrm>
              <a:prstGeom prst="rect">
                <a:avLst/>
              </a:prstGeom>
              <a:noFill/>
              <a:ln>
                <a:solidFill>
                  <a:schemeClr val="tx1"/>
                </a:solidFill>
              </a:ln>
            </p:spPr>
            <p:txBody>
              <a:bodyPr wrap="square" rtlCol="0">
                <a:spAutoFit/>
              </a:bodyPr>
              <a:lstStyle/>
              <a:p>
                <a:r>
                  <a:rPr lang="en-US" sz="2200" b="1" dirty="0">
                    <a:latin typeface="Cambria Math" panose="02040503050406030204" pitchFamily="18" charset="0"/>
                  </a:rPr>
                  <a:t>Legend</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𝜆</m:t>
                    </m:r>
                  </m:oMath>
                </a14:m>
                <a:r>
                  <a:rPr lang="en-US" dirty="0"/>
                  <a:t> = magnetic latitude at the 	scattering location</a:t>
                </a:r>
              </a:p>
              <a:p>
                <a:pPr marL="742950" lvl="1"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𝜆</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m:t>
                        </m:r>
                      </m:sup>
                    </m:sSup>
                  </m:oMath>
                </a14:m>
                <a:r>
                  <a:rPr lang="en-US" dirty="0"/>
                  <a:t> (scattering at the equator)</a:t>
                </a:r>
              </a:p>
              <a:p>
                <a:pPr marL="742950" lvl="1"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20</m:t>
                        </m:r>
                      </m:e>
                      <m:sup>
                        <m:r>
                          <a:rPr lang="en-US" i="1">
                            <a:latin typeface="Cambria Math" panose="02040503050406030204" pitchFamily="18" charset="0"/>
                          </a:rPr>
                          <m:t>∘</m:t>
                        </m:r>
                      </m:sup>
                    </m:sSup>
                  </m:oMath>
                </a14:m>
                <a:r>
                  <a:rPr lang="en-US" dirty="0"/>
                  <a:t> (scattering near RBSP-A’s magnetic latitude)</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𝑒𝑥𝑡</m:t>
                        </m:r>
                      </m:sub>
                    </m:sSub>
                    <m:r>
                      <a:rPr lang="en-US" b="0" i="1" smtClean="0">
                        <a:latin typeface="Cambria Math" panose="02040503050406030204" pitchFamily="18" charset="0"/>
                      </a:rPr>
                      <m:t>=</m:t>
                    </m:r>
                  </m:oMath>
                </a14:m>
                <a:r>
                  <a:rPr lang="en-US" dirty="0"/>
                  <a:t> PAD exponent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𝑛</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𝑒𝑞</m:t>
                            </m:r>
                          </m:sub>
                        </m:sSub>
                      </m:e>
                    </m:d>
                  </m:oMath>
                </a14:m>
                <a:r>
                  <a:rPr lang="en-US" dirty="0"/>
                  <a:t>)</a:t>
                </a:r>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𝑐𝑒</m:t>
                            </m:r>
                          </m:sub>
                        </m:sSub>
                      </m:den>
                    </m:f>
                  </m:oMath>
                </a14:m>
                <a:r>
                  <a:rPr lang="en-US" dirty="0"/>
                  <a:t> = ratio of the plasma to cyclotron frequencies, assuming a dipole magnetic field.</a:t>
                </a:r>
              </a:p>
            </p:txBody>
          </p:sp>
        </mc:Choice>
        <mc:Fallback xmlns="">
          <p:sp>
            <p:nvSpPr>
              <p:cNvPr id="2" name="TextBox 1">
                <a:extLst>
                  <a:ext uri="{FF2B5EF4-FFF2-40B4-BE49-F238E27FC236}">
                    <a16:creationId xmlns:a16="http://schemas.microsoft.com/office/drawing/2014/main" id="{9F64AD26-2A10-4B99-852B-AEC3C29F4AA7}"/>
                  </a:ext>
                </a:extLst>
              </p:cNvPr>
              <p:cNvSpPr txBox="1">
                <a:spLocks noRot="1" noChangeAspect="1" noMove="1" noResize="1" noEditPoints="1" noAdjustHandles="1" noChangeArrowheads="1" noChangeShapeType="1" noTextEdit="1"/>
              </p:cNvSpPr>
              <p:nvPr/>
            </p:nvSpPr>
            <p:spPr>
              <a:xfrm>
                <a:off x="8365156" y="1659308"/>
                <a:ext cx="3234087" cy="4248151"/>
              </a:xfrm>
              <a:prstGeom prst="rect">
                <a:avLst/>
              </a:prstGeom>
              <a:blipFill>
                <a:blip r:embed="rId4"/>
                <a:stretch>
                  <a:fillRect l="-2251" t="-858" r="-1876" b="-1144"/>
                </a:stretch>
              </a:blipFill>
              <a:ln>
                <a:solidFill>
                  <a:schemeClr val="tx1"/>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84CEF0C8-E40A-475A-A114-2E6A59C3B020}"/>
              </a:ext>
            </a:extLst>
          </p:cNvPr>
          <p:cNvSpPr txBox="1"/>
          <p:nvPr/>
        </p:nvSpPr>
        <p:spPr>
          <a:xfrm>
            <a:off x="7878654" y="194754"/>
            <a:ext cx="4616727" cy="1015663"/>
          </a:xfrm>
          <a:prstGeom prst="rect">
            <a:avLst/>
          </a:prstGeom>
          <a:noFill/>
        </p:spPr>
        <p:txBody>
          <a:bodyPr wrap="square" rtlCol="0">
            <a:spAutoFit/>
          </a:bodyPr>
          <a:lstStyle/>
          <a:p>
            <a:r>
              <a:rPr lang="en-US" sz="3000" dirty="0"/>
              <a:t>Explore Various Model Parameters</a:t>
            </a:r>
          </a:p>
        </p:txBody>
      </p:sp>
    </p:spTree>
    <p:extLst>
      <p:ext uri="{BB962C8B-B14F-4D97-AF65-F5344CB8AC3E}">
        <p14:creationId xmlns:p14="http://schemas.microsoft.com/office/powerpoint/2010/main" val="3680997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4952-8EA8-496F-8E6F-E8FC055BE915}"/>
              </a:ext>
            </a:extLst>
          </p:cNvPr>
          <p:cNvSpPr>
            <a:spLocks noGrp="1"/>
          </p:cNvSpPr>
          <p:nvPr>
            <p:ph type="title"/>
          </p:nvPr>
        </p:nvSpPr>
        <p:spPr/>
        <p:txBody>
          <a:bodyPr/>
          <a:lstStyle/>
          <a:p>
            <a:r>
              <a:rPr lang="en-US" dirty="0">
                <a:cs typeface="Calibri Light"/>
              </a:rPr>
              <a:t>Conclusions</a:t>
            </a:r>
            <a:endParaRPr lang="en-US" dirty="0"/>
          </a:p>
        </p:txBody>
      </p:sp>
      <p:sp>
        <p:nvSpPr>
          <p:cNvPr id="3" name="Content Placeholder 2">
            <a:extLst>
              <a:ext uri="{FF2B5EF4-FFF2-40B4-BE49-F238E27FC236}">
                <a16:creationId xmlns:a16="http://schemas.microsoft.com/office/drawing/2014/main" id="{3DC259AF-50EB-474C-B215-8D01F0793BFE}"/>
              </a:ext>
            </a:extLst>
          </p:cNvPr>
          <p:cNvSpPr>
            <a:spLocks noGrp="1"/>
          </p:cNvSpPr>
          <p:nvPr>
            <p:ph idx="1"/>
          </p:nvPr>
        </p:nvSpPr>
        <p:spPr/>
        <p:txBody>
          <a:bodyPr vert="horz" lIns="91440" tIns="45720" rIns="91440" bIns="45720" rtlCol="0" anchor="ctr">
            <a:normAutofit/>
          </a:bodyPr>
          <a:lstStyle/>
          <a:p>
            <a:r>
              <a:rPr lang="en-US" sz="3000" dirty="0"/>
              <a:t>Microburst electrons do not appear to have been transported along single wave characteristic curves</a:t>
            </a:r>
            <a:endParaRPr lang="en-US" sz="3000" dirty="0">
              <a:cs typeface="Calibri"/>
            </a:endParaRPr>
          </a:p>
          <a:p>
            <a:pPr lvl="1"/>
            <a:r>
              <a:rPr lang="en-US" sz="3000" dirty="0">
                <a:cs typeface="Calibri"/>
              </a:rPr>
              <a:t>Need 5-10x more PSD near the magnetic equator than estimated from the data</a:t>
            </a:r>
          </a:p>
          <a:p>
            <a:pPr lvl="1"/>
            <a:r>
              <a:rPr lang="en-US" sz="3000" dirty="0"/>
              <a:t>These microbursts may have been generated during wave generation e.g. </a:t>
            </a:r>
            <a:r>
              <a:rPr lang="en-US" sz="3000" i="1" dirty="0" err="1"/>
              <a:t>Hikishima</a:t>
            </a:r>
            <a:r>
              <a:rPr lang="en-US" sz="3000" i="1" dirty="0"/>
              <a:t> et al., </a:t>
            </a:r>
            <a:r>
              <a:rPr lang="en-US" sz="3000" dirty="0"/>
              <a:t>2010</a:t>
            </a:r>
          </a:p>
          <a:p>
            <a:r>
              <a:rPr lang="en-US" sz="3000" dirty="0"/>
              <a:t>Observations of microbursts at the magnetic equator allows us to study the wave-particle interactions in-situ. No need for conjunction studies</a:t>
            </a:r>
            <a:endParaRPr lang="en-US" sz="3000" dirty="0">
              <a:cs typeface="Calibri"/>
            </a:endParaRPr>
          </a:p>
        </p:txBody>
      </p:sp>
      <p:sp>
        <p:nvSpPr>
          <p:cNvPr id="4" name="Footer Placeholder 3">
            <a:extLst>
              <a:ext uri="{FF2B5EF4-FFF2-40B4-BE49-F238E27FC236}">
                <a16:creationId xmlns:a16="http://schemas.microsoft.com/office/drawing/2014/main" id="{73270B65-B0AE-4C67-AC10-89B758303650}"/>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3A4C8308-3F50-4696-A4DF-605F9D583A7C}"/>
              </a:ext>
            </a:extLst>
          </p:cNvPr>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9270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609480" y="273600"/>
            <a:ext cx="109720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4400" b="0" strike="noStrike" spc="-1" dirty="0">
                <a:solidFill>
                  <a:srgbClr val="000000"/>
                </a:solidFill>
                <a:uFill>
                  <a:solidFill>
                    <a:srgbClr val="FFFFFF"/>
                  </a:solidFill>
                </a:uFill>
                <a:latin typeface="+mj-lt"/>
              </a:rPr>
              <a:t>The magnetosphere</a:t>
            </a:r>
          </a:p>
        </p:txBody>
      </p:sp>
      <p:sp>
        <p:nvSpPr>
          <p:cNvPr id="160" name="CustomShape 2"/>
          <p:cNvSpPr/>
          <p:nvPr/>
        </p:nvSpPr>
        <p:spPr>
          <a:xfrm>
            <a:off x="609480" y="1604520"/>
            <a:ext cx="5353920" cy="451120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08360">
              <a:lnSpc>
                <a:spcPct val="100000"/>
              </a:lnSpc>
              <a:buClr>
                <a:srgbClr val="000000"/>
              </a:buClr>
              <a:buSzPct val="45000"/>
            </a:pPr>
            <a:r>
              <a:rPr lang="en-US" sz="2800" b="0" strike="noStrike" spc="-1" dirty="0">
                <a:solidFill>
                  <a:srgbClr val="000000"/>
                </a:solidFill>
                <a:uFill>
                  <a:solidFill>
                    <a:srgbClr val="FFFFFF"/>
                  </a:solidFill>
                </a:uFill>
                <a:latin typeface="Calibri"/>
                <a:ea typeface="Calibri"/>
              </a:rPr>
              <a:t> </a:t>
            </a:r>
            <a:endParaRPr lang="en-US" sz="1800" b="0" strike="noStrike" spc="-1" dirty="0">
              <a:solidFill>
                <a:srgbClr val="000000"/>
              </a:solidFill>
              <a:uFill>
                <a:solidFill>
                  <a:srgbClr val="FFFFFF"/>
                </a:solidFill>
              </a:uFill>
              <a:latin typeface="Arial"/>
            </a:endParaRPr>
          </a:p>
        </p:txBody>
      </p:sp>
      <p:sp>
        <p:nvSpPr>
          <p:cNvPr id="161" name="Formula 3"/>
          <p:cNvSpPr txBox="1"/>
          <p:nvPr/>
        </p:nvSpPr>
        <p:spPr>
          <a:xfrm>
            <a:off x="5799600" y="3285360"/>
            <a:ext cx="719280" cy="359280"/>
          </a:xfrm>
          <a:prstGeom prst="rect">
            <a:avLst/>
          </a:prstGeom>
        </p:spPr>
        <p:txBody>
          <a:bodyPr/>
          <a:lstStyle/>
          <a:p>
            <a:endParaRPr/>
          </a:p>
        </p:txBody>
      </p:sp>
      <p:pic>
        <p:nvPicPr>
          <p:cNvPr id="162" name="Picture 161"/>
          <p:cNvPicPr/>
          <p:nvPr/>
        </p:nvPicPr>
        <p:blipFill>
          <a:blip r:embed="rId3"/>
          <a:stretch/>
        </p:blipFill>
        <p:spPr>
          <a:xfrm>
            <a:off x="2840283" y="1156448"/>
            <a:ext cx="6510473" cy="5521514"/>
          </a:xfrm>
          <a:prstGeom prst="rect">
            <a:avLst/>
          </a:prstGeom>
          <a:ln>
            <a:noFill/>
          </a:ln>
        </p:spPr>
      </p:pic>
      <p:sp>
        <p:nvSpPr>
          <p:cNvPr id="163" name="CustomShape 4"/>
          <p:cNvSpPr/>
          <p:nvPr/>
        </p:nvSpPr>
        <p:spPr>
          <a:xfrm>
            <a:off x="9494696" y="5885301"/>
            <a:ext cx="2348489" cy="322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r>
              <a:rPr lang="en-US" sz="1200" b="0" strike="noStrike" spc="-1" dirty="0" err="1">
                <a:solidFill>
                  <a:srgbClr val="000000"/>
                </a:solidFill>
                <a:uFill>
                  <a:solidFill>
                    <a:srgbClr val="FFFFFF"/>
                  </a:solidFill>
                </a:uFill>
                <a:latin typeface="Calibri"/>
                <a:cs typeface="Calibri"/>
              </a:rPr>
              <a:t>Baumjohann</a:t>
            </a:r>
            <a:r>
              <a:rPr lang="en-US" sz="1200" b="0" strike="noStrike" spc="-1" dirty="0">
                <a:solidFill>
                  <a:srgbClr val="000000"/>
                </a:solidFill>
                <a:uFill>
                  <a:solidFill>
                    <a:srgbClr val="FFFFFF"/>
                  </a:solidFill>
                </a:uFill>
                <a:latin typeface="Calibri"/>
                <a:cs typeface="Calibri"/>
              </a:rPr>
              <a:t> and </a:t>
            </a:r>
            <a:r>
              <a:rPr lang="en-US" sz="1200" b="0" strike="noStrike" spc="-1" dirty="0" err="1">
                <a:solidFill>
                  <a:srgbClr val="000000"/>
                </a:solidFill>
                <a:uFill>
                  <a:solidFill>
                    <a:srgbClr val="FFFFFF"/>
                  </a:solidFill>
                </a:uFill>
                <a:latin typeface="Calibri"/>
                <a:cs typeface="Calibri"/>
              </a:rPr>
              <a:t>Treumann</a:t>
            </a:r>
            <a:r>
              <a:rPr lang="en-US" sz="1200" b="0" strike="noStrike" spc="-1" dirty="0">
                <a:solidFill>
                  <a:srgbClr val="000000"/>
                </a:solidFill>
                <a:uFill>
                  <a:solidFill>
                    <a:srgbClr val="FFFFFF"/>
                  </a:solidFill>
                </a:uFill>
                <a:latin typeface="Calibri"/>
                <a:cs typeface="Calibri"/>
              </a:rPr>
              <a:t> 1997</a:t>
            </a:r>
            <a:endParaRPr lang="en-US" sz="1200" b="0" strike="noStrike" spc="-1">
              <a:solidFill>
                <a:srgbClr val="000000"/>
              </a:solidFill>
              <a:uFill>
                <a:solidFill>
                  <a:srgbClr val="FFFFFF"/>
                </a:solidFill>
              </a:uFill>
              <a:latin typeface="Calibri"/>
              <a:cs typeface="Calibri"/>
            </a:endParaRPr>
          </a:p>
        </p:txBody>
      </p:sp>
      <p:sp>
        <p:nvSpPr>
          <p:cNvPr id="2" name="Oval 1">
            <a:extLst>
              <a:ext uri="{FF2B5EF4-FFF2-40B4-BE49-F238E27FC236}">
                <a16:creationId xmlns:a16="http://schemas.microsoft.com/office/drawing/2014/main" id="{C41B8B26-0B56-4FA9-8D5E-C7D5489CC342}"/>
              </a:ext>
            </a:extLst>
          </p:cNvPr>
          <p:cNvSpPr/>
          <p:nvPr/>
        </p:nvSpPr>
        <p:spPr>
          <a:xfrm>
            <a:off x="6516388" y="3405738"/>
            <a:ext cx="1360842" cy="13608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087C028A-3A8B-49DD-BBE9-5553B7954AC2}"/>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E229CF1B-DA9E-4160-9646-5FEF650F584A}"/>
              </a:ext>
            </a:extLst>
          </p:cNvPr>
          <p:cNvSpPr>
            <a:spLocks noGrp="1"/>
          </p:cNvSpPr>
          <p:nvPr>
            <p:ph type="sldNum" sz="quarter" idx="12"/>
          </p:nvPr>
        </p:nvSpPr>
        <p:spPr/>
        <p:txBody>
          <a:bodyPr/>
          <a:lstStyle/>
          <a:p>
            <a:fld id="{A9B55CEC-908C-49DE-AE82-AC98257F7DFD}" type="slidenum">
              <a:rPr lang="en-US" smtClean="0"/>
              <a:t>4</a:t>
            </a:fld>
            <a:endParaRPr lang="en-US"/>
          </a:p>
        </p:txBody>
      </p:sp>
    </p:spTree>
    <p:extLst>
      <p:ext uri="{BB962C8B-B14F-4D97-AF65-F5344CB8AC3E}">
        <p14:creationId xmlns:p14="http://schemas.microsoft.com/office/powerpoint/2010/main" val="32626571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CF272-C83B-48B3-A86D-4F99CDAE4D30}"/>
              </a:ext>
            </a:extLst>
          </p:cNvPr>
          <p:cNvSpPr>
            <a:spLocks noGrp="1"/>
          </p:cNvSpPr>
          <p:nvPr>
            <p:ph type="title"/>
          </p:nvPr>
        </p:nvSpPr>
        <p:spPr/>
        <p:txBody>
          <a:bodyPr/>
          <a:lstStyle/>
          <a:p>
            <a:r>
              <a:rPr lang="en-US" dirty="0">
                <a:cs typeface="Calibri Light"/>
              </a:rPr>
              <a:t>Path Forward</a:t>
            </a:r>
            <a:endParaRPr lang="en-US" dirty="0"/>
          </a:p>
        </p:txBody>
      </p:sp>
      <p:sp>
        <p:nvSpPr>
          <p:cNvPr id="3" name="Content Placeholder 2">
            <a:extLst>
              <a:ext uri="{FF2B5EF4-FFF2-40B4-BE49-F238E27FC236}">
                <a16:creationId xmlns:a16="http://schemas.microsoft.com/office/drawing/2014/main" id="{2B259C73-B37A-434F-98CD-67691B0797B1}"/>
              </a:ext>
            </a:extLst>
          </p:cNvPr>
          <p:cNvSpPr>
            <a:spLocks noGrp="1"/>
          </p:cNvSpPr>
          <p:nvPr>
            <p:ph idx="1"/>
          </p:nvPr>
        </p:nvSpPr>
        <p:spPr/>
        <p:txBody>
          <a:bodyPr vert="horz" lIns="91440" tIns="45720" rIns="91440" bIns="45720" rtlCol="0" anchor="t">
            <a:normAutofit/>
          </a:bodyPr>
          <a:lstStyle/>
          <a:p>
            <a:r>
              <a:rPr lang="en-US" dirty="0">
                <a:cs typeface="Calibri"/>
              </a:rPr>
              <a:t>Use the AC-6 data to study correlated stationary structures e.g. "curtains" </a:t>
            </a:r>
            <a:r>
              <a:rPr lang="en-US" i="1" dirty="0">
                <a:cs typeface="Calibri"/>
              </a:rPr>
              <a:t>[Blake et al., 2016] </a:t>
            </a:r>
          </a:p>
          <a:p>
            <a:pPr lvl="1"/>
            <a:r>
              <a:rPr lang="en-US" dirty="0">
                <a:cs typeface="Calibri"/>
              </a:rPr>
              <a:t>Test the hypothesis that curtains are microburst remnants drifting around the Earth </a:t>
            </a:r>
            <a:endParaRPr lang="en-US" dirty="0"/>
          </a:p>
          <a:p>
            <a:r>
              <a:rPr lang="en-US" dirty="0">
                <a:cs typeface="Calibri"/>
              </a:rPr>
              <a:t>Detailed study comparing the microburst and wave sizes</a:t>
            </a:r>
          </a:p>
          <a:p>
            <a:pPr lvl="1"/>
            <a:r>
              <a:rPr lang="en-US" dirty="0">
                <a:cs typeface="Calibri"/>
              </a:rPr>
              <a:t>Generalize to other waves and particle precipitation [e.g. </a:t>
            </a:r>
            <a:r>
              <a:rPr lang="en-US" i="1" dirty="0">
                <a:cs typeface="Calibri"/>
              </a:rPr>
              <a:t>Agapitov et al., 2018 and Blum et al., 2017</a:t>
            </a:r>
            <a:r>
              <a:rPr lang="en-US" dirty="0">
                <a:cs typeface="Calibri"/>
              </a:rPr>
              <a:t>]</a:t>
            </a:r>
          </a:p>
          <a:p>
            <a:r>
              <a:rPr lang="en-US" dirty="0">
                <a:ea typeface="+mn-lt"/>
                <a:cs typeface="+mn-lt"/>
              </a:rPr>
              <a:t>A statistical study of microbursts and waves observed in-situ with the Van Allen Probes</a:t>
            </a:r>
            <a:endParaRPr lang="en-US" dirty="0">
              <a:cs typeface="Calibri"/>
            </a:endParaRPr>
          </a:p>
        </p:txBody>
      </p:sp>
      <p:sp>
        <p:nvSpPr>
          <p:cNvPr id="4" name="Footer Placeholder 3">
            <a:extLst>
              <a:ext uri="{FF2B5EF4-FFF2-40B4-BE49-F238E27FC236}">
                <a16:creationId xmlns:a16="http://schemas.microsoft.com/office/drawing/2014/main" id="{14FA2BE4-A99C-4533-B197-FE5BBEAECFFF}"/>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1B93E8E-FE45-48E9-BC79-28DC87ABEE9B}"/>
              </a:ext>
            </a:extLst>
          </p:cNvPr>
          <p:cNvSpPr>
            <a:spLocks noGrp="1"/>
          </p:cNvSpPr>
          <p:nvPr>
            <p:ph type="sldNum" sz="quarter" idx="12"/>
          </p:nvPr>
        </p:nvSpPr>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1996995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CCD5-88C3-43C3-85C9-C80568CAB9AE}"/>
              </a:ext>
            </a:extLst>
          </p:cNvPr>
          <p:cNvSpPr>
            <a:spLocks noGrp="1"/>
          </p:cNvSpPr>
          <p:nvPr>
            <p:ph type="title"/>
          </p:nvPr>
        </p:nvSpPr>
        <p:spPr>
          <a:xfrm>
            <a:off x="2903681" y="2535672"/>
            <a:ext cx="5499677" cy="983058"/>
          </a:xfrm>
        </p:spPr>
        <p:txBody>
          <a:bodyPr>
            <a:normAutofit/>
          </a:bodyPr>
          <a:lstStyle/>
          <a:p>
            <a:pPr algn="ctr"/>
            <a:r>
              <a:rPr lang="en-US" dirty="0"/>
              <a:t>Acknowledgements	</a:t>
            </a:r>
            <a:endParaRPr lang="en-US"/>
          </a:p>
        </p:txBody>
      </p:sp>
      <p:sp>
        <p:nvSpPr>
          <p:cNvPr id="3" name="Content Placeholder 2">
            <a:extLst>
              <a:ext uri="{FF2B5EF4-FFF2-40B4-BE49-F238E27FC236}">
                <a16:creationId xmlns:a16="http://schemas.microsoft.com/office/drawing/2014/main" id="{FE4F7706-B046-420D-8E45-4FE8EB7747D3}"/>
              </a:ext>
            </a:extLst>
          </p:cNvPr>
          <p:cNvSpPr>
            <a:spLocks noGrp="1"/>
          </p:cNvSpPr>
          <p:nvPr>
            <p:ph idx="1"/>
          </p:nvPr>
        </p:nvSpPr>
        <p:spPr>
          <a:xfrm>
            <a:off x="2857675" y="3579174"/>
            <a:ext cx="5764470" cy="994603"/>
          </a:xfrm>
        </p:spPr>
        <p:txBody>
          <a:bodyPr vert="horz" lIns="91440" tIns="45720" rIns="91440" bIns="45720" rtlCol="0" anchor="t">
            <a:normAutofit fontScale="92500"/>
          </a:bodyPr>
          <a:lstStyle/>
          <a:p>
            <a:pPr marL="0" indent="0">
              <a:buNone/>
            </a:pPr>
            <a:r>
              <a:rPr lang="en-US" dirty="0">
                <a:cs typeface="Calibri"/>
              </a:rPr>
              <a:t>"</a:t>
            </a:r>
            <a:r>
              <a:rPr lang="en-US" dirty="0">
                <a:ea typeface="+mn-lt"/>
                <a:cs typeface="+mn-lt"/>
              </a:rPr>
              <a:t>If I have seen further it is by standing on the shoulders of Giants." - Isaac Newton</a:t>
            </a:r>
            <a:endParaRPr lang="en-US" dirty="0"/>
          </a:p>
        </p:txBody>
      </p:sp>
      <p:sp>
        <p:nvSpPr>
          <p:cNvPr id="4" name="Footer Placeholder 3">
            <a:extLst>
              <a:ext uri="{FF2B5EF4-FFF2-40B4-BE49-F238E27FC236}">
                <a16:creationId xmlns:a16="http://schemas.microsoft.com/office/drawing/2014/main" id="{A766E737-824D-4ECF-8F22-07FB49C6ADC6}"/>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89ED9D9-4305-48A6-9F7B-5E4D80EC743E}"/>
              </a:ext>
            </a:extLst>
          </p:cNvPr>
          <p:cNvSpPr>
            <a:spLocks noGrp="1"/>
          </p:cNvSpPr>
          <p:nvPr>
            <p:ph type="sldNum" sz="quarter" idx="12"/>
          </p:nvPr>
        </p:nvSpPr>
        <p:spPr/>
        <p:txBody>
          <a:bodyPr/>
          <a:lstStyle/>
          <a:p>
            <a:fld id="{330EA680-D336-4FF7-8B7A-9848BB0A1C32}" type="slidenum">
              <a:rPr lang="en-US" smtClean="0"/>
              <a:t>41</a:t>
            </a:fld>
            <a:endParaRPr lang="en-US"/>
          </a:p>
        </p:txBody>
      </p:sp>
      <p:pic>
        <p:nvPicPr>
          <p:cNvPr id="9" name="Picture 8" descr="A person wearing a suit and tie smiling at the camera&#10;&#10;Description automatically generated">
            <a:extLst>
              <a:ext uri="{FF2B5EF4-FFF2-40B4-BE49-F238E27FC236}">
                <a16:creationId xmlns:a16="http://schemas.microsoft.com/office/drawing/2014/main" id="{2A299CED-CF10-4DDE-AE23-9B8B3FD64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6713" y="195894"/>
            <a:ext cx="1776240" cy="2138065"/>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5FB57C76-10E9-402D-98EA-769004CC2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94" y="2103786"/>
            <a:ext cx="1612114" cy="2351264"/>
          </a:xfrm>
          <a:prstGeom prst="rect">
            <a:avLst/>
          </a:prstGeom>
        </p:spPr>
      </p:pic>
      <p:pic>
        <p:nvPicPr>
          <p:cNvPr id="17" name="Picture 16" descr="A group of people standing around a table&#10;&#10;Description automatically generated">
            <a:extLst>
              <a:ext uri="{FF2B5EF4-FFF2-40B4-BE49-F238E27FC236}">
                <a16:creationId xmlns:a16="http://schemas.microsoft.com/office/drawing/2014/main" id="{BB81952D-2ADA-4324-B7D3-D5C2C50A8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185" y="4582648"/>
            <a:ext cx="1877850" cy="1759899"/>
          </a:xfrm>
          <a:prstGeom prst="rect">
            <a:avLst/>
          </a:prstGeom>
        </p:spPr>
      </p:pic>
      <p:pic>
        <p:nvPicPr>
          <p:cNvPr id="19" name="Picture 18" descr="A group of people posing for a photo&#10;&#10;Description automatically generated">
            <a:extLst>
              <a:ext uri="{FF2B5EF4-FFF2-40B4-BE49-F238E27FC236}">
                <a16:creationId xmlns:a16="http://schemas.microsoft.com/office/drawing/2014/main" id="{53D525B3-3015-46B7-80B0-EEB3DE379D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2951" y="128438"/>
            <a:ext cx="5768763" cy="2131900"/>
          </a:xfrm>
          <a:prstGeom prst="rect">
            <a:avLst/>
          </a:prstGeom>
        </p:spPr>
      </p:pic>
      <p:pic>
        <p:nvPicPr>
          <p:cNvPr id="21" name="Picture 20" descr="A person wearing sunglasses posing for the camera&#10;&#10;Description automatically generated">
            <a:extLst>
              <a:ext uri="{FF2B5EF4-FFF2-40B4-BE49-F238E27FC236}">
                <a16:creationId xmlns:a16="http://schemas.microsoft.com/office/drawing/2014/main" id="{4509F6D3-9062-4D01-816D-EAA79D6430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5704" y="4601480"/>
            <a:ext cx="1747889" cy="1747889"/>
          </a:xfrm>
          <a:prstGeom prst="rect">
            <a:avLst/>
          </a:prstGeom>
        </p:spPr>
      </p:pic>
      <p:pic>
        <p:nvPicPr>
          <p:cNvPr id="23" name="Picture 22" descr="A person in a blue shirt&#10;&#10;Description automatically generated">
            <a:extLst>
              <a:ext uri="{FF2B5EF4-FFF2-40B4-BE49-F238E27FC236}">
                <a16:creationId xmlns:a16="http://schemas.microsoft.com/office/drawing/2014/main" id="{D60BA90C-452D-4F55-83B1-F5633B3F63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4659" y="4632411"/>
            <a:ext cx="2257912" cy="1691255"/>
          </a:xfrm>
          <a:prstGeom prst="rect">
            <a:avLst/>
          </a:prstGeom>
        </p:spPr>
      </p:pic>
      <p:pic>
        <p:nvPicPr>
          <p:cNvPr id="27" name="Picture 26" descr="A group of people sitting at a table with a plate of food&#10;&#10;Description automatically generated">
            <a:extLst>
              <a:ext uri="{FF2B5EF4-FFF2-40B4-BE49-F238E27FC236}">
                <a16:creationId xmlns:a16="http://schemas.microsoft.com/office/drawing/2014/main" id="{4A8B7131-F2CF-4145-839E-CA7D130192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1009" y="4642950"/>
            <a:ext cx="1776240" cy="1728430"/>
          </a:xfrm>
          <a:prstGeom prst="rect">
            <a:avLst/>
          </a:prstGeom>
        </p:spPr>
      </p:pic>
      <p:pic>
        <p:nvPicPr>
          <p:cNvPr id="29" name="Picture 28" descr="A person standing next to a body of water&#10;&#10;Description automatically generated">
            <a:extLst>
              <a:ext uri="{FF2B5EF4-FFF2-40B4-BE49-F238E27FC236}">
                <a16:creationId xmlns:a16="http://schemas.microsoft.com/office/drawing/2014/main" id="{E14AC8FA-1030-4C03-80DE-CFCAE7EE38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61572" y="2431977"/>
            <a:ext cx="1836870" cy="2127629"/>
          </a:xfrm>
          <a:prstGeom prst="rect">
            <a:avLst/>
          </a:prstGeom>
        </p:spPr>
      </p:pic>
      <p:pic>
        <p:nvPicPr>
          <p:cNvPr id="8" name="Picture 9" descr="A person holding a computer&#10;&#10;Description generated with very high confidence">
            <a:extLst>
              <a:ext uri="{FF2B5EF4-FFF2-40B4-BE49-F238E27FC236}">
                <a16:creationId xmlns:a16="http://schemas.microsoft.com/office/drawing/2014/main" id="{C6710F27-A0E0-4587-A668-CB4A17474251}"/>
              </a:ext>
            </a:extLst>
          </p:cNvPr>
          <p:cNvPicPr>
            <a:picLocks noChangeAspect="1"/>
          </p:cNvPicPr>
          <p:nvPr/>
        </p:nvPicPr>
        <p:blipFill>
          <a:blip r:embed="rId11"/>
          <a:stretch>
            <a:fillRect/>
          </a:stretch>
        </p:blipFill>
        <p:spPr>
          <a:xfrm>
            <a:off x="7611301" y="4640723"/>
            <a:ext cx="1519383" cy="1690495"/>
          </a:xfrm>
          <a:prstGeom prst="rect">
            <a:avLst/>
          </a:prstGeom>
        </p:spPr>
      </p:pic>
      <p:pic>
        <p:nvPicPr>
          <p:cNvPr id="11" name="Picture 11" descr="A close up of a logo&#10;&#10;Description generated with very high confidence">
            <a:extLst>
              <a:ext uri="{FF2B5EF4-FFF2-40B4-BE49-F238E27FC236}">
                <a16:creationId xmlns:a16="http://schemas.microsoft.com/office/drawing/2014/main" id="{BCE860DC-5644-4269-83F9-798E693DE6BA}"/>
              </a:ext>
            </a:extLst>
          </p:cNvPr>
          <p:cNvPicPr>
            <a:picLocks noChangeAspect="1"/>
          </p:cNvPicPr>
          <p:nvPr/>
        </p:nvPicPr>
        <p:blipFill>
          <a:blip r:embed="rId12"/>
          <a:stretch>
            <a:fillRect/>
          </a:stretch>
        </p:blipFill>
        <p:spPr>
          <a:xfrm>
            <a:off x="140854" y="514686"/>
            <a:ext cx="1357746" cy="1383628"/>
          </a:xfrm>
          <a:prstGeom prst="rect">
            <a:avLst/>
          </a:prstGeom>
        </p:spPr>
      </p:pic>
      <p:pic>
        <p:nvPicPr>
          <p:cNvPr id="14" name="Picture 14" descr="A picture containing clock&#10;&#10;Description generated with very high confidence">
            <a:extLst>
              <a:ext uri="{FF2B5EF4-FFF2-40B4-BE49-F238E27FC236}">
                <a16:creationId xmlns:a16="http://schemas.microsoft.com/office/drawing/2014/main" id="{442B277F-8D33-4483-B592-3F5C70D2B404}"/>
              </a:ext>
            </a:extLst>
          </p:cNvPr>
          <p:cNvPicPr>
            <a:picLocks noChangeAspect="1"/>
          </p:cNvPicPr>
          <p:nvPr/>
        </p:nvPicPr>
        <p:blipFill>
          <a:blip r:embed="rId13"/>
          <a:stretch>
            <a:fillRect/>
          </a:stretch>
        </p:blipFill>
        <p:spPr>
          <a:xfrm>
            <a:off x="1503218" y="422610"/>
            <a:ext cx="1842655" cy="1567780"/>
          </a:xfrm>
          <a:prstGeom prst="rect">
            <a:avLst/>
          </a:prstGeom>
        </p:spPr>
      </p:pic>
    </p:spTree>
    <p:extLst>
      <p:ext uri="{BB962C8B-B14F-4D97-AF65-F5344CB8AC3E}">
        <p14:creationId xmlns:p14="http://schemas.microsoft.com/office/powerpoint/2010/main" val="2510199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985CC-D155-4134-B9AD-ACBB25251DBA}"/>
              </a:ext>
            </a:extLst>
          </p:cNvPr>
          <p:cNvSpPr>
            <a:spLocks noGrp="1"/>
          </p:cNvSpPr>
          <p:nvPr>
            <p:ph type="title"/>
          </p:nvPr>
        </p:nvSpPr>
        <p:spPr>
          <a:xfrm>
            <a:off x="831850" y="1709738"/>
            <a:ext cx="10515600" cy="2852737"/>
          </a:xfrm>
        </p:spPr>
        <p:txBody>
          <a:bodyPr/>
          <a:lstStyle/>
          <a:p>
            <a:r>
              <a:rPr lang="en-US" dirty="0"/>
              <a:t>Backup Slides </a:t>
            </a:r>
          </a:p>
        </p:txBody>
      </p:sp>
      <p:sp>
        <p:nvSpPr>
          <p:cNvPr id="6" name="Text Placeholder 5">
            <a:extLst>
              <a:ext uri="{FF2B5EF4-FFF2-40B4-BE49-F238E27FC236}">
                <a16:creationId xmlns:a16="http://schemas.microsoft.com/office/drawing/2014/main" id="{7FEE21A8-9659-4F60-8318-6B32E162984C}"/>
              </a:ext>
            </a:extLst>
          </p:cNvPr>
          <p:cNvSpPr>
            <a:spLocks noGrp="1"/>
          </p:cNvSpPr>
          <p:nvPr>
            <p:ph type="body" idx="1"/>
          </p:nvPr>
        </p:nvSpPr>
        <p:spPr>
          <a:xfrm>
            <a:off x="831850" y="4589463"/>
            <a:ext cx="10515600" cy="1500187"/>
          </a:xfrm>
        </p:spPr>
        <p:txBody>
          <a:bodyPr/>
          <a:lstStyle/>
          <a:p>
            <a:endParaRPr lang="en-US"/>
          </a:p>
        </p:txBody>
      </p:sp>
      <p:sp>
        <p:nvSpPr>
          <p:cNvPr id="4" name="Footer Placeholder 3">
            <a:extLst>
              <a:ext uri="{FF2B5EF4-FFF2-40B4-BE49-F238E27FC236}">
                <a16:creationId xmlns:a16="http://schemas.microsoft.com/office/drawing/2014/main" id="{06EFA768-7CC0-4847-AE4A-F01518122CA1}"/>
              </a:ext>
            </a:extLst>
          </p:cNvPr>
          <p:cNvSpPr>
            <a:spLocks noGrp="1"/>
          </p:cNvSpPr>
          <p:nvPr>
            <p:ph type="ftr" sz="quarter" idx="11"/>
          </p:nvPr>
        </p:nvSpPr>
        <p:spPr>
          <a:xfrm>
            <a:off x="4038600" y="6356350"/>
            <a:ext cx="4114800" cy="365125"/>
          </a:xfrm>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CB24CC69-A01B-4294-8FD6-EE30F7B1F35B}"/>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2509525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4D38-812E-454D-907F-8698934352E7}"/>
              </a:ext>
            </a:extLst>
          </p:cNvPr>
          <p:cNvSpPr>
            <a:spLocks noGrp="1"/>
          </p:cNvSpPr>
          <p:nvPr>
            <p:ph type="title"/>
          </p:nvPr>
        </p:nvSpPr>
        <p:spPr/>
        <p:txBody>
          <a:bodyPr/>
          <a:lstStyle/>
          <a:p>
            <a:r>
              <a:rPr lang="en-US" dirty="0">
                <a:cs typeface="Calibri Light"/>
              </a:rPr>
              <a:t>Microburst Size Estimated From FIREBIRD-II</a:t>
            </a:r>
            <a:endParaRPr lang="en-US"/>
          </a:p>
        </p:txBody>
      </p:sp>
      <p:sp>
        <p:nvSpPr>
          <p:cNvPr id="3" name="Text Placeholder 2">
            <a:extLst>
              <a:ext uri="{FF2B5EF4-FFF2-40B4-BE49-F238E27FC236}">
                <a16:creationId xmlns:a16="http://schemas.microsoft.com/office/drawing/2014/main" id="{C37D7454-E432-4EFA-A981-24ADD11E314C}"/>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93D9E90-28C5-41F6-BDBB-61E6E478D66C}"/>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C4BC7151-A19B-4C54-B622-7223AEEB3A22}"/>
              </a:ext>
            </a:extLst>
          </p:cNvPr>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94058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map&#10;&#10;Description generated with high confidence">
            <a:extLst>
              <a:ext uri="{FF2B5EF4-FFF2-40B4-BE49-F238E27FC236}">
                <a16:creationId xmlns:a16="http://schemas.microsoft.com/office/drawing/2014/main" id="{4C3BF876-396E-4D97-B055-CD8D8E9771C4}"/>
              </a:ext>
            </a:extLst>
          </p:cNvPr>
          <p:cNvPicPr>
            <a:picLocks noGrp="1" noChangeAspect="1"/>
          </p:cNvPicPr>
          <p:nvPr>
            <p:ph idx="1"/>
          </p:nvPr>
        </p:nvPicPr>
        <p:blipFill>
          <a:blip r:embed="rId2"/>
          <a:stretch>
            <a:fillRect/>
          </a:stretch>
        </p:blipFill>
        <p:spPr>
          <a:xfrm>
            <a:off x="364331" y="301625"/>
            <a:ext cx="5997634" cy="5997634"/>
          </a:xfrm>
          <a:prstGeom prst="rect">
            <a:avLst/>
          </a:prstGeom>
        </p:spPr>
      </p:pic>
      <p:sp>
        <p:nvSpPr>
          <p:cNvPr id="4" name="Footer Placeholder 3">
            <a:extLst>
              <a:ext uri="{FF2B5EF4-FFF2-40B4-BE49-F238E27FC236}">
                <a16:creationId xmlns:a16="http://schemas.microsoft.com/office/drawing/2014/main" id="{4372BE69-B9A9-4366-BD1B-AF8717F45D18}"/>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F55325E-0124-4B2E-BF34-0569BE4377B7}"/>
              </a:ext>
            </a:extLst>
          </p:cNvPr>
          <p:cNvSpPr>
            <a:spLocks noGrp="1"/>
          </p:cNvSpPr>
          <p:nvPr>
            <p:ph type="sldNum" sz="quarter" idx="12"/>
          </p:nvPr>
        </p:nvSpPr>
        <p:spPr/>
        <p:txBody>
          <a:bodyPr/>
          <a:lstStyle/>
          <a:p>
            <a:fld id="{330EA680-D336-4FF7-8B7A-9848BB0A1C32}" type="slidenum">
              <a:rPr lang="en-US" smtClean="0"/>
              <a:t>44</a:t>
            </a:fld>
            <a:endParaRPr lang="en-US"/>
          </a:p>
        </p:txBody>
      </p:sp>
      <p:sp>
        <p:nvSpPr>
          <p:cNvPr id="8" name="TextBox 7">
            <a:extLst>
              <a:ext uri="{FF2B5EF4-FFF2-40B4-BE49-F238E27FC236}">
                <a16:creationId xmlns:a16="http://schemas.microsoft.com/office/drawing/2014/main" id="{6CA91386-3001-4FBE-866C-12AD679B01ED}"/>
              </a:ext>
            </a:extLst>
          </p:cNvPr>
          <p:cNvSpPr txBox="1"/>
          <p:nvPr/>
        </p:nvSpPr>
        <p:spPr>
          <a:xfrm>
            <a:off x="6361289" y="669807"/>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"FUX fit" curves calculated using the time difference between peak maxima</a:t>
            </a:r>
          </a:p>
          <a:p>
            <a:pPr marL="285750" indent="-285750">
              <a:buFont typeface="Arial"/>
              <a:buChar char="•"/>
            </a:pPr>
            <a:r>
              <a:rPr lang="en-US" dirty="0">
                <a:cs typeface="Calibri"/>
              </a:rPr>
              <a:t>"FU3 minima" curve calculated using the time differences between peak minimums</a:t>
            </a:r>
          </a:p>
        </p:txBody>
      </p:sp>
      <p:sp>
        <p:nvSpPr>
          <p:cNvPr id="9" name="TextBox 8">
            <a:extLst>
              <a:ext uri="{FF2B5EF4-FFF2-40B4-BE49-F238E27FC236}">
                <a16:creationId xmlns:a16="http://schemas.microsoft.com/office/drawing/2014/main" id="{E300AD74-402E-426E-936C-BB6FB2156420}"/>
              </a:ext>
            </a:extLst>
          </p:cNvPr>
          <p:cNvSpPr txBox="1"/>
          <p:nvPr/>
        </p:nvSpPr>
        <p:spPr>
          <a:xfrm>
            <a:off x="6361289" y="4009437"/>
            <a:ext cx="3081866"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dirty="0"/>
              <a:t>Drift rates</a:t>
            </a:r>
            <a:endParaRPr lang="en-US" sz="2600" dirty="0">
              <a:cs typeface="Calibri"/>
            </a:endParaRPr>
          </a:p>
        </p:txBody>
      </p:sp>
      <p:pic>
        <p:nvPicPr>
          <p:cNvPr id="10" name="Picture 10" descr="A screenshot of a cell phone&#10;&#10;Description generated with very high confidence">
            <a:extLst>
              <a:ext uri="{FF2B5EF4-FFF2-40B4-BE49-F238E27FC236}">
                <a16:creationId xmlns:a16="http://schemas.microsoft.com/office/drawing/2014/main" id="{B4FCD717-ED04-4958-A284-799372F0CF07}"/>
              </a:ext>
            </a:extLst>
          </p:cNvPr>
          <p:cNvPicPr>
            <a:picLocks noChangeAspect="1"/>
          </p:cNvPicPr>
          <p:nvPr/>
        </p:nvPicPr>
        <p:blipFill>
          <a:blip r:embed="rId3"/>
          <a:stretch>
            <a:fillRect/>
          </a:stretch>
        </p:blipFill>
        <p:spPr>
          <a:xfrm>
            <a:off x="6615289" y="4380456"/>
            <a:ext cx="2743200" cy="1257976"/>
          </a:xfrm>
          <a:prstGeom prst="rect">
            <a:avLst/>
          </a:prstGeom>
        </p:spPr>
      </p:pic>
    </p:spTree>
    <p:extLst>
      <p:ext uri="{BB962C8B-B14F-4D97-AF65-F5344CB8AC3E}">
        <p14:creationId xmlns:p14="http://schemas.microsoft.com/office/powerpoint/2010/main" val="1208994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BD00-3458-4911-B32D-8E6E91BD8B49}"/>
              </a:ext>
            </a:extLst>
          </p:cNvPr>
          <p:cNvSpPr>
            <a:spLocks noGrp="1"/>
          </p:cNvSpPr>
          <p:nvPr>
            <p:ph type="title"/>
          </p:nvPr>
        </p:nvSpPr>
        <p:spPr/>
        <p:txBody>
          <a:bodyPr/>
          <a:lstStyle/>
          <a:p>
            <a:r>
              <a:rPr lang="en-US" dirty="0">
                <a:cs typeface="Calibri Light"/>
              </a:rPr>
              <a:t>Markov Chain Monte Carlo</a:t>
            </a:r>
          </a:p>
        </p:txBody>
      </p:sp>
      <p:sp>
        <p:nvSpPr>
          <p:cNvPr id="3" name="Text Placeholder 2">
            <a:extLst>
              <a:ext uri="{FF2B5EF4-FFF2-40B4-BE49-F238E27FC236}">
                <a16:creationId xmlns:a16="http://schemas.microsoft.com/office/drawing/2014/main" id="{D8B2577E-89AA-4A82-9FE7-498624F44D22}"/>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7B0532C1-5539-48C6-B216-C5F0F89F9E37}"/>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800B7E7-B245-47F6-93BC-DCB3192D25E6}"/>
              </a:ext>
            </a:extLst>
          </p:cNvPr>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11866924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0521D-2210-4ACB-8A03-2136EB7BB58D}"/>
              </a:ext>
            </a:extLst>
          </p:cNvPr>
          <p:cNvSpPr>
            <a:spLocks noGrp="1"/>
          </p:cNvSpPr>
          <p:nvPr>
            <p:ph type="title"/>
          </p:nvPr>
        </p:nvSpPr>
        <p:spPr/>
        <p:txBody>
          <a:bodyPr/>
          <a:lstStyle/>
          <a:p>
            <a:r>
              <a:rPr lang="en-US" dirty="0">
                <a:cs typeface="Calibri Light"/>
              </a:rPr>
              <a:t>Bayes Theorem</a:t>
            </a:r>
            <a:endParaRPr lang="en-US" dirty="0"/>
          </a:p>
        </p:txBody>
      </p:sp>
      <p:sp>
        <p:nvSpPr>
          <p:cNvPr id="4" name="Footer Placeholder 3">
            <a:extLst>
              <a:ext uri="{FF2B5EF4-FFF2-40B4-BE49-F238E27FC236}">
                <a16:creationId xmlns:a16="http://schemas.microsoft.com/office/drawing/2014/main" id="{2380487B-A969-4EBA-99CF-614E47CB475D}"/>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FE9038D7-CD3A-42A8-9D6D-EECC0BF3BB8A}"/>
              </a:ext>
            </a:extLst>
          </p:cNvPr>
          <p:cNvSpPr>
            <a:spLocks noGrp="1"/>
          </p:cNvSpPr>
          <p:nvPr>
            <p:ph type="sldNum" sz="quarter" idx="12"/>
          </p:nvPr>
        </p:nvSpPr>
        <p:spPr/>
        <p:txBody>
          <a:bodyPr/>
          <a:lstStyle/>
          <a:p>
            <a:fld id="{330EA680-D336-4FF7-8B7A-9848BB0A1C32}" type="slidenum">
              <a:rPr lang="en-US" smtClean="0"/>
              <a:t>46</a:t>
            </a:fld>
            <a:endParaRPr lang="en-US"/>
          </a:p>
        </p:txBody>
      </p:sp>
      <p:sp>
        <p:nvSpPr>
          <p:cNvPr id="8" name="TextBox 7">
            <a:extLst>
              <a:ext uri="{FF2B5EF4-FFF2-40B4-BE49-F238E27FC236}">
                <a16:creationId xmlns:a16="http://schemas.microsoft.com/office/drawing/2014/main" id="{B0657AC6-2128-4269-A7CC-468B444F79EF}"/>
              </a:ext>
            </a:extLst>
          </p:cNvPr>
          <p:cNvSpPr txBox="1"/>
          <p:nvPr/>
        </p:nvSpPr>
        <p:spPr>
          <a:xfrm>
            <a:off x="651309" y="3178609"/>
            <a:ext cx="1089713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Derivation:</a:t>
            </a:r>
          </a:p>
          <a:p>
            <a:endParaRPr lang="en-US" b="1" dirty="0">
              <a:cs typeface="Calibri"/>
            </a:endParaRPr>
          </a:p>
          <a:p>
            <a:pPr marL="285750" indent="-285750">
              <a:buFont typeface="Arial"/>
              <a:buChar char="•"/>
            </a:pPr>
            <a:r>
              <a:rPr lang="en-US" dirty="0">
                <a:cs typeface="Calibri"/>
              </a:rPr>
              <a:t>If events A and B are independent, then the probability of events A and B happening, P(A, B) = P(A)P(B).</a:t>
            </a:r>
            <a:endParaRPr lang="en-US" b="1" dirty="0">
              <a:cs typeface="Calibri"/>
            </a:endParaRPr>
          </a:p>
          <a:p>
            <a:pPr marL="285750" indent="-285750">
              <a:buFont typeface="Arial"/>
              <a:buChar char="•"/>
            </a:pPr>
            <a:r>
              <a:rPr lang="en-US" dirty="0">
                <a:cs typeface="Calibri"/>
              </a:rPr>
              <a:t>But if events A and B are dependent, then P(A, B) = P(B)P(A|B). In other words, it is the probability of B happening multiplied by probability of A happening IF B has happened.</a:t>
            </a:r>
          </a:p>
          <a:p>
            <a:pPr marL="285750" indent="-285750">
              <a:buFont typeface="Arial"/>
              <a:buChar char="•"/>
            </a:pPr>
            <a:r>
              <a:rPr lang="en-US" dirty="0">
                <a:cs typeface="Calibri"/>
              </a:rPr>
              <a:t>Since A and B are interchangeable, P(B, A) = P(A, B) -&gt; </a:t>
            </a:r>
            <a:r>
              <a:rPr lang="en-US" dirty="0">
                <a:ea typeface="+mn-lt"/>
                <a:cs typeface="+mn-lt"/>
              </a:rPr>
              <a:t>P(B)P(A|B) = P(A)P(B|A). Rearrange and you get P(A|B) = P(B|A)P(A)/P(B)</a:t>
            </a:r>
          </a:p>
          <a:p>
            <a:pPr marL="285750" indent="-285750">
              <a:buFont typeface="Arial"/>
              <a:buChar char="•"/>
            </a:pPr>
            <a:endParaRPr lang="en-US" dirty="0">
              <a:cs typeface="Calibri"/>
            </a:endParaRPr>
          </a:p>
        </p:txBody>
      </p:sp>
      <p:sp>
        <p:nvSpPr>
          <p:cNvPr id="11" name="TextBox 10">
            <a:extLst>
              <a:ext uri="{FF2B5EF4-FFF2-40B4-BE49-F238E27FC236}">
                <a16:creationId xmlns:a16="http://schemas.microsoft.com/office/drawing/2014/main" id="{71CDE84E-D294-4EE3-8275-144FBA770117}"/>
              </a:ext>
            </a:extLst>
          </p:cNvPr>
          <p:cNvSpPr txBox="1"/>
          <p:nvPr/>
        </p:nvSpPr>
        <p:spPr>
          <a:xfrm>
            <a:off x="-1471" y="1686293"/>
            <a:ext cx="121920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dirty="0"/>
              <a:t>P(A|B) = P(B|A)P(A)</a:t>
            </a:r>
            <a:endParaRPr lang="en-US"/>
          </a:p>
          <a:p>
            <a:pPr algn="ctr"/>
            <a:r>
              <a:rPr lang="en-US" sz="3000" dirty="0">
                <a:cs typeface="Calibri"/>
              </a:rPr>
              <a:t>                P(B)</a:t>
            </a:r>
          </a:p>
        </p:txBody>
      </p:sp>
      <p:cxnSp>
        <p:nvCxnSpPr>
          <p:cNvPr id="12" name="Straight Arrow Connector 11">
            <a:extLst>
              <a:ext uri="{FF2B5EF4-FFF2-40B4-BE49-F238E27FC236}">
                <a16:creationId xmlns:a16="http://schemas.microsoft.com/office/drawing/2014/main" id="{09DDE428-17DE-40BE-B786-D25168E8000C}"/>
              </a:ext>
            </a:extLst>
          </p:cNvPr>
          <p:cNvCxnSpPr/>
          <p:nvPr/>
        </p:nvCxnSpPr>
        <p:spPr>
          <a:xfrm flipV="1">
            <a:off x="6005061" y="2184366"/>
            <a:ext cx="1582687" cy="0"/>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242920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3C04-8F8B-4756-82AC-F689BAB41069}"/>
              </a:ext>
            </a:extLst>
          </p:cNvPr>
          <p:cNvSpPr>
            <a:spLocks noGrp="1"/>
          </p:cNvSpPr>
          <p:nvPr>
            <p:ph type="title"/>
          </p:nvPr>
        </p:nvSpPr>
        <p:spPr>
          <a:xfrm>
            <a:off x="944526" y="276520"/>
            <a:ext cx="10515600" cy="1325563"/>
          </a:xfrm>
        </p:spPr>
        <p:txBody>
          <a:bodyPr/>
          <a:lstStyle/>
          <a:p>
            <a:r>
              <a:rPr lang="en" dirty="0"/>
              <a:t>Metropolis–Hastings</a:t>
            </a:r>
            <a:r>
              <a:rPr lang="en" dirty="0">
                <a:cs typeface="Calibri Light"/>
              </a:rPr>
              <a:t> MCMC </a:t>
            </a:r>
            <a:r>
              <a:rPr lang="en-US" dirty="0">
                <a:cs typeface="Calibri Light"/>
              </a:rPr>
              <a:t>Sampler</a:t>
            </a:r>
          </a:p>
        </p:txBody>
      </p:sp>
      <p:sp>
        <p:nvSpPr>
          <p:cNvPr id="3" name="Text Placeholder 2">
            <a:extLst>
              <a:ext uri="{FF2B5EF4-FFF2-40B4-BE49-F238E27FC236}">
                <a16:creationId xmlns:a16="http://schemas.microsoft.com/office/drawing/2014/main" id="{1E47004E-06DD-4029-9CFC-EA88BF5FD3D0}"/>
              </a:ext>
            </a:extLst>
          </p:cNvPr>
          <p:cNvSpPr>
            <a:spLocks noGrp="1"/>
          </p:cNvSpPr>
          <p:nvPr>
            <p:ph sz="half" idx="1"/>
          </p:nvPr>
        </p:nvSpPr>
        <p:spPr>
          <a:xfrm>
            <a:off x="408291" y="1449705"/>
            <a:ext cx="5611509" cy="4727258"/>
          </a:xfrm>
        </p:spPr>
        <p:txBody>
          <a:bodyPr vert="horz" lIns="91440" tIns="45720" rIns="91440" bIns="45720" rtlCol="0" anchor="t">
            <a:normAutofit lnSpcReduction="10000"/>
          </a:bodyPr>
          <a:lstStyle/>
          <a:p>
            <a:r>
              <a:rPr lang="en-US" dirty="0">
                <a:cs typeface="Calibri"/>
              </a:rPr>
              <a:t>Choose an arbitrary starting point, x</a:t>
            </a:r>
            <a:r>
              <a:rPr lang="en-US" baseline="-25000" dirty="0">
                <a:cs typeface="Calibri"/>
              </a:rPr>
              <a:t>0</a:t>
            </a:r>
            <a:r>
              <a:rPr lang="en-US" dirty="0">
                <a:cs typeface="Calibri"/>
              </a:rPr>
              <a:t> in parameter space</a:t>
            </a:r>
          </a:p>
          <a:p>
            <a:r>
              <a:rPr lang="en-US" dirty="0">
                <a:cs typeface="Calibri"/>
              </a:rPr>
              <a:t>For each iteration </a:t>
            </a:r>
            <a:r>
              <a:rPr lang="en-US" dirty="0" err="1">
                <a:cs typeface="Calibri"/>
              </a:rPr>
              <a:t>i</a:t>
            </a:r>
            <a:r>
              <a:rPr lang="en-US" dirty="0">
                <a:cs typeface="Calibri"/>
              </a:rPr>
              <a:t> in N trials, </a:t>
            </a:r>
          </a:p>
          <a:p>
            <a:pPr lvl="1"/>
            <a:r>
              <a:rPr lang="en-US" dirty="0">
                <a:ea typeface="+mn-lt"/>
                <a:cs typeface="+mn-lt"/>
              </a:rPr>
              <a:t>Propose </a:t>
            </a:r>
            <a:r>
              <a:rPr lang="en-US" dirty="0">
                <a:cs typeface="Calibri"/>
              </a:rPr>
              <a:t>a new x</a:t>
            </a:r>
            <a:r>
              <a:rPr lang="en-US" baseline="-25000" dirty="0">
                <a:cs typeface="Calibri"/>
              </a:rPr>
              <a:t>i</a:t>
            </a:r>
            <a:r>
              <a:rPr lang="en-US" dirty="0">
                <a:cs typeface="Calibri"/>
              </a:rPr>
              <a:t> using a random distribution e.g. normal centered on x</a:t>
            </a:r>
            <a:r>
              <a:rPr lang="en-US" baseline="-25000" dirty="0">
                <a:cs typeface="Calibri"/>
              </a:rPr>
              <a:t>i-1</a:t>
            </a:r>
            <a:endParaRPr lang="en-US" dirty="0">
              <a:cs typeface="Calibri"/>
            </a:endParaRPr>
          </a:p>
          <a:p>
            <a:pPr lvl="1"/>
            <a:r>
              <a:rPr lang="en-US" dirty="0">
                <a:cs typeface="Calibri"/>
              </a:rPr>
              <a:t>Calculate the posterior probability for </a:t>
            </a:r>
            <a:r>
              <a:rPr lang="en-US" dirty="0">
                <a:ea typeface="+mn-lt"/>
                <a:cs typeface="+mn-lt"/>
              </a:rPr>
              <a:t>x</a:t>
            </a:r>
            <a:r>
              <a:rPr lang="en-US" baseline="-25000" dirty="0">
                <a:ea typeface="+mn-lt"/>
                <a:cs typeface="+mn-lt"/>
              </a:rPr>
              <a:t>i</a:t>
            </a:r>
            <a:r>
              <a:rPr lang="en-US" dirty="0">
                <a:ea typeface="+mn-lt"/>
                <a:cs typeface="+mn-lt"/>
              </a:rPr>
              <a:t> and x</a:t>
            </a:r>
            <a:r>
              <a:rPr lang="en-US" baseline="-25000" dirty="0">
                <a:ea typeface="+mn-lt"/>
                <a:cs typeface="+mn-lt"/>
              </a:rPr>
              <a:t>i-1 </a:t>
            </a:r>
            <a:r>
              <a:rPr lang="en-US" dirty="0">
                <a:ea typeface="+mn-lt"/>
                <a:cs typeface="+mn-lt"/>
              </a:rPr>
              <a:t>and the ratio</a:t>
            </a:r>
          </a:p>
          <a:p>
            <a:pPr marL="457200" lvl="1" indent="0">
              <a:buNone/>
            </a:pPr>
            <a:r>
              <a:rPr lang="en-US" dirty="0">
                <a:ea typeface="+mn-lt"/>
                <a:cs typeface="+mn-lt"/>
              </a:rPr>
              <a:t>    α = P(x</a:t>
            </a:r>
            <a:r>
              <a:rPr lang="en-US" baseline="-25000" dirty="0">
                <a:cs typeface="Calibri"/>
              </a:rPr>
              <a:t>i</a:t>
            </a:r>
            <a:r>
              <a:rPr lang="en-US" dirty="0">
                <a:cs typeface="Calibri"/>
              </a:rPr>
              <a:t>)/P(x</a:t>
            </a:r>
            <a:r>
              <a:rPr lang="en-US" baseline="-25000" dirty="0">
                <a:cs typeface="Calibri"/>
              </a:rPr>
              <a:t>i-1</a:t>
            </a:r>
            <a:r>
              <a:rPr lang="en-US" dirty="0">
                <a:cs typeface="Calibri"/>
              </a:rPr>
              <a:t>)</a:t>
            </a:r>
            <a:endParaRPr lang="en-US" dirty="0">
              <a:ea typeface="+mn-lt"/>
              <a:cs typeface="+mn-lt"/>
            </a:endParaRPr>
          </a:p>
          <a:p>
            <a:pPr lvl="2"/>
            <a:r>
              <a:rPr lang="en-US" dirty="0">
                <a:cs typeface="Calibri"/>
              </a:rPr>
              <a:t>If α &gt; 1, accept the proposal </a:t>
            </a:r>
          </a:p>
          <a:p>
            <a:pPr lvl="2"/>
            <a:r>
              <a:rPr lang="en-US" dirty="0">
                <a:cs typeface="Calibri"/>
              </a:rPr>
              <a:t>Otherwise generate a random number </a:t>
            </a:r>
            <a:r>
              <a:rPr lang="en-US" i="1" dirty="0">
                <a:cs typeface="Calibri"/>
              </a:rPr>
              <a:t>u</a:t>
            </a:r>
            <a:r>
              <a:rPr lang="en-US" dirty="0">
                <a:cs typeface="Calibri"/>
              </a:rPr>
              <a:t> between 0 and 1. If </a:t>
            </a:r>
            <a:r>
              <a:rPr lang="en-US" i="1" dirty="0">
                <a:cs typeface="Calibri"/>
              </a:rPr>
              <a:t>u</a:t>
            </a:r>
            <a:r>
              <a:rPr lang="en-US" dirty="0">
                <a:ea typeface="+mn-lt"/>
                <a:cs typeface="+mn-lt"/>
              </a:rPr>
              <a:t> &lt; α accept the proposal, otherwise reject it and pick a new proposal</a:t>
            </a:r>
            <a:endParaRPr lang="en-US" dirty="0" err="1">
              <a:cs typeface="Calibri"/>
            </a:endParaRPr>
          </a:p>
        </p:txBody>
      </p:sp>
      <p:pic>
        <p:nvPicPr>
          <p:cNvPr id="7" name="Picture 7" descr="A close up of a map&#10;&#10;Description generated with very high confidence">
            <a:extLst>
              <a:ext uri="{FF2B5EF4-FFF2-40B4-BE49-F238E27FC236}">
                <a16:creationId xmlns:a16="http://schemas.microsoft.com/office/drawing/2014/main" id="{32152167-9B61-45C1-8B55-54DD67B1DB7B}"/>
              </a:ext>
            </a:extLst>
          </p:cNvPr>
          <p:cNvPicPr>
            <a:picLocks noGrp="1" noChangeAspect="1"/>
          </p:cNvPicPr>
          <p:nvPr>
            <p:ph sz="half" idx="2"/>
          </p:nvPr>
        </p:nvPicPr>
        <p:blipFill>
          <a:blip r:embed="rId2"/>
          <a:stretch>
            <a:fillRect/>
          </a:stretch>
        </p:blipFill>
        <p:spPr>
          <a:xfrm>
            <a:off x="6297428" y="1715294"/>
            <a:ext cx="5894572" cy="3936055"/>
          </a:xfrm>
          <a:prstGeom prst="rect">
            <a:avLst/>
          </a:prstGeom>
        </p:spPr>
      </p:pic>
      <p:sp>
        <p:nvSpPr>
          <p:cNvPr id="4" name="Footer Placeholder 3">
            <a:extLst>
              <a:ext uri="{FF2B5EF4-FFF2-40B4-BE49-F238E27FC236}">
                <a16:creationId xmlns:a16="http://schemas.microsoft.com/office/drawing/2014/main" id="{1A7FC9A8-7F1C-4D6F-9CC5-844F2FFFBA3F}"/>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0C2556D2-9B7A-42B3-8AC9-BD5F0BA7CE3F}"/>
              </a:ext>
            </a:extLst>
          </p:cNvPr>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2057325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4C9C-C9A9-4E45-A1D9-BFFBA68DAC9A}"/>
              </a:ext>
            </a:extLst>
          </p:cNvPr>
          <p:cNvSpPr>
            <a:spLocks noGrp="1"/>
          </p:cNvSpPr>
          <p:nvPr>
            <p:ph type="title"/>
          </p:nvPr>
        </p:nvSpPr>
        <p:spPr/>
        <p:txBody>
          <a:bodyPr/>
          <a:lstStyle/>
          <a:p>
            <a:r>
              <a:rPr lang="en-US" dirty="0">
                <a:cs typeface="Calibri Light"/>
              </a:rPr>
              <a:t>Analytic Derivation of The Microburst Fraction </a:t>
            </a:r>
            <a:endParaRPr lang="en-US" dirty="0"/>
          </a:p>
        </p:txBody>
      </p:sp>
      <p:sp>
        <p:nvSpPr>
          <p:cNvPr id="3" name="Text Placeholder 2">
            <a:extLst>
              <a:ext uri="{FF2B5EF4-FFF2-40B4-BE49-F238E27FC236}">
                <a16:creationId xmlns:a16="http://schemas.microsoft.com/office/drawing/2014/main" id="{1F32C443-1318-4289-88E8-8BEA7D21B94A}"/>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556CA9D4-C434-4005-883B-B6C2C1B2B6DD}"/>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C3144CE5-A93E-4BDC-84AC-8321638AB25B}"/>
              </a:ext>
            </a:extLst>
          </p:cNvPr>
          <p:cNvSpPr>
            <a:spLocks noGrp="1"/>
          </p:cNvSpPr>
          <p:nvPr>
            <p:ph type="sldNum" sz="quarter" idx="12"/>
          </p:nvPr>
        </p:nvSpPr>
        <p:spPr/>
        <p:txBody>
          <a:bodyPr/>
          <a:lstStyle/>
          <a:p>
            <a:fld id="{330EA680-D336-4FF7-8B7A-9848BB0A1C32}" type="slidenum">
              <a:rPr lang="en-US" smtClean="0"/>
              <a:t>48</a:t>
            </a:fld>
            <a:endParaRPr lang="en-US"/>
          </a:p>
        </p:txBody>
      </p:sp>
    </p:spTree>
    <p:extLst>
      <p:ext uri="{BB962C8B-B14F-4D97-AF65-F5344CB8AC3E}">
        <p14:creationId xmlns:p14="http://schemas.microsoft.com/office/powerpoint/2010/main" val="3465354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F39868-CDAB-4360-A35E-3C1E9FF364D4}"/>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19101723-5BF2-4260-9FD0-107A26417F32}"/>
              </a:ext>
            </a:extLst>
          </p:cNvPr>
          <p:cNvSpPr>
            <a:spLocks noGrp="1"/>
          </p:cNvSpPr>
          <p:nvPr>
            <p:ph type="sldNum" sz="quarter" idx="12"/>
          </p:nvPr>
        </p:nvSpPr>
        <p:spPr/>
        <p:txBody>
          <a:bodyPr/>
          <a:lstStyle/>
          <a:p>
            <a:fld id="{330EA680-D336-4FF7-8B7A-9848BB0A1C32}" type="slidenum">
              <a:rPr lang="en-US" smtClean="0"/>
              <a:t>49</a:t>
            </a:fld>
            <a:endParaRPr lang="en-US"/>
          </a:p>
        </p:txBody>
      </p:sp>
      <p:pic>
        <p:nvPicPr>
          <p:cNvPr id="6" name="Picture 6" descr="A screenshot of a cell phone&#10;&#10;Description generated with very high confidence">
            <a:extLst>
              <a:ext uri="{FF2B5EF4-FFF2-40B4-BE49-F238E27FC236}">
                <a16:creationId xmlns:a16="http://schemas.microsoft.com/office/drawing/2014/main" id="{0201F3DE-76E2-4640-B221-55B3672D9C57}"/>
              </a:ext>
            </a:extLst>
          </p:cNvPr>
          <p:cNvPicPr>
            <a:picLocks noChangeAspect="1"/>
          </p:cNvPicPr>
          <p:nvPr/>
        </p:nvPicPr>
        <p:blipFill>
          <a:blip r:embed="rId2"/>
          <a:stretch>
            <a:fillRect/>
          </a:stretch>
        </p:blipFill>
        <p:spPr>
          <a:xfrm>
            <a:off x="2087223" y="271402"/>
            <a:ext cx="8090814" cy="6072072"/>
          </a:xfrm>
          <a:prstGeom prst="rect">
            <a:avLst/>
          </a:prstGeom>
        </p:spPr>
      </p:pic>
    </p:spTree>
    <p:extLst>
      <p:ext uri="{BB962C8B-B14F-4D97-AF65-F5344CB8AC3E}">
        <p14:creationId xmlns:p14="http://schemas.microsoft.com/office/powerpoint/2010/main" val="18405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99E7-F848-4C9F-BBD2-C31BFD75F325}"/>
              </a:ext>
            </a:extLst>
          </p:cNvPr>
          <p:cNvSpPr>
            <a:spLocks noGrp="1"/>
          </p:cNvSpPr>
          <p:nvPr>
            <p:ph type="title"/>
          </p:nvPr>
        </p:nvSpPr>
        <p:spPr>
          <a:xfrm>
            <a:off x="839788" y="457200"/>
            <a:ext cx="9296989" cy="1066800"/>
          </a:xfrm>
        </p:spPr>
        <p:txBody>
          <a:bodyPr/>
          <a:lstStyle/>
          <a:p>
            <a:r>
              <a:rPr lang="en-US" dirty="0"/>
              <a:t>Charged particle motion in Earth’s magnetic field</a:t>
            </a:r>
          </a:p>
        </p:txBody>
      </p:sp>
      <p:sp>
        <p:nvSpPr>
          <p:cNvPr id="5" name="Text Placeholder 4">
            <a:extLst>
              <a:ext uri="{FF2B5EF4-FFF2-40B4-BE49-F238E27FC236}">
                <a16:creationId xmlns:a16="http://schemas.microsoft.com/office/drawing/2014/main" id="{61179D46-8B01-4E81-900E-E8EC0379519D}"/>
              </a:ext>
            </a:extLst>
          </p:cNvPr>
          <p:cNvSpPr>
            <a:spLocks noGrp="1"/>
          </p:cNvSpPr>
          <p:nvPr>
            <p:ph type="body" sz="half" idx="2"/>
          </p:nvPr>
        </p:nvSpPr>
        <p:spPr>
          <a:xfrm>
            <a:off x="839788" y="2057400"/>
            <a:ext cx="3932237" cy="4134394"/>
          </a:xfrm>
        </p:spPr>
        <p:txBody>
          <a:bodyPr vert="horz" lIns="91440" tIns="45720" rIns="91440" bIns="45720" rtlCol="0" anchor="t">
            <a:normAutofit lnSpcReduction="10000"/>
          </a:bodyPr>
          <a:lstStyle/>
          <a:p>
            <a:pPr marL="285750" indent="-285750">
              <a:buFont typeface="Arial" panose="020B0604020202020204" pitchFamily="34" charset="0"/>
              <a:buChar char="•"/>
            </a:pPr>
            <a:r>
              <a:rPr lang="en-US" sz="2200" i="1" dirty="0"/>
              <a:t>Dipole magnetic field is the dominant component</a:t>
            </a:r>
            <a:endParaRPr lang="en-US" sz="2200" i="1" dirty="0">
              <a:cs typeface="Calibri"/>
            </a:endParaRPr>
          </a:p>
          <a:p>
            <a:pPr marL="285750" indent="-285750">
              <a:buFont typeface="Arial" panose="020B0604020202020204" pitchFamily="34" charset="0"/>
              <a:buChar char="•"/>
            </a:pPr>
            <a:r>
              <a:rPr lang="en-US" sz="2200" i="1" dirty="0"/>
              <a:t>Charged particles exhibit three type of motion from the Lorentz force that have corresponding adiabatic invariants</a:t>
            </a:r>
            <a:endParaRPr lang="en-US" sz="2200" i="1" dirty="0">
              <a:cs typeface="Calibri"/>
            </a:endParaRPr>
          </a:p>
          <a:p>
            <a:pPr marL="742950" lvl="1" indent="-285750">
              <a:buFont typeface="Arial" panose="020B0604020202020204" pitchFamily="34" charset="0"/>
              <a:buChar char="•"/>
            </a:pPr>
            <a:r>
              <a:rPr lang="en-US" sz="2000" i="1" dirty="0"/>
              <a:t>Gyro motion ~ 1 kHz </a:t>
            </a:r>
          </a:p>
          <a:p>
            <a:pPr marL="742950" lvl="1" indent="-285750">
              <a:buFont typeface="Arial" panose="020B0604020202020204" pitchFamily="34" charset="0"/>
              <a:buChar char="•"/>
            </a:pPr>
            <a:r>
              <a:rPr lang="en-US" sz="2000" i="1" dirty="0"/>
              <a:t>Bounce motion ~ 1 Hz</a:t>
            </a:r>
          </a:p>
          <a:p>
            <a:pPr marL="742950" lvl="1" indent="-285750">
              <a:buFont typeface="Arial" panose="020B0604020202020204" pitchFamily="34" charset="0"/>
              <a:buChar char="•"/>
            </a:pPr>
            <a:r>
              <a:rPr lang="en-US" sz="2000" i="1" dirty="0"/>
              <a:t>Drift motion ~ 1 </a:t>
            </a:r>
            <a:r>
              <a:rPr lang="en-US" sz="2000" i="1" dirty="0" err="1"/>
              <a:t>mHz</a:t>
            </a:r>
            <a:endParaRPr lang="en-US" sz="2000" i="1">
              <a:cs typeface="Calibri"/>
            </a:endParaRPr>
          </a:p>
          <a:p>
            <a:pPr marL="285750" indent="-285750">
              <a:buFont typeface="Arial" panose="020B0604020202020204" pitchFamily="34" charset="0"/>
              <a:buChar char="•"/>
            </a:pPr>
            <a:r>
              <a:rPr lang="en-US" sz="2400" i="1" dirty="0"/>
              <a:t>Violation of these invariants lead to many non-linear phenomena.</a:t>
            </a:r>
          </a:p>
          <a:p>
            <a:pPr marL="285750" indent="-285750">
              <a:buFont typeface="Arial" panose="020B0604020202020204" pitchFamily="34" charset="0"/>
              <a:buChar char="•"/>
            </a:pPr>
            <a:endParaRPr lang="en-US" sz="2200" i="1" dirty="0"/>
          </a:p>
        </p:txBody>
      </p:sp>
      <p:pic>
        <p:nvPicPr>
          <p:cNvPr id="6" name="Content Placeholder 5">
            <a:extLst>
              <a:ext uri="{FF2B5EF4-FFF2-40B4-BE49-F238E27FC236}">
                <a16:creationId xmlns:a16="http://schemas.microsoft.com/office/drawing/2014/main" id="{C9E5A53D-3CDF-4991-879C-DF1CE09AAE4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54489" y="1968137"/>
            <a:ext cx="6858540" cy="3381083"/>
          </a:xfrm>
        </p:spPr>
      </p:pic>
      <p:sp>
        <p:nvSpPr>
          <p:cNvPr id="7" name="TextBox 6">
            <a:extLst>
              <a:ext uri="{FF2B5EF4-FFF2-40B4-BE49-F238E27FC236}">
                <a16:creationId xmlns:a16="http://schemas.microsoft.com/office/drawing/2014/main" id="{139D09E2-841F-4EE0-A5CA-B92D5C811530}"/>
              </a:ext>
            </a:extLst>
          </p:cNvPr>
          <p:cNvSpPr txBox="1"/>
          <p:nvPr/>
        </p:nvSpPr>
        <p:spPr>
          <a:xfrm>
            <a:off x="9179503" y="5564777"/>
            <a:ext cx="2455148" cy="276999"/>
          </a:xfrm>
          <a:prstGeom prst="rect">
            <a:avLst/>
          </a:prstGeom>
          <a:noFill/>
        </p:spPr>
        <p:txBody>
          <a:bodyPr wrap="square" rtlCol="0" anchor="t">
            <a:spAutoFit/>
          </a:bodyPr>
          <a:lstStyle/>
          <a:p>
            <a:r>
              <a:rPr lang="en-US" sz="1200" i="1" dirty="0" err="1">
                <a:ea typeface="Arial" charset="0"/>
                <a:cs typeface="Arial"/>
              </a:rPr>
              <a:t>Baumjohann</a:t>
            </a:r>
            <a:r>
              <a:rPr lang="en-US" sz="1200" i="1" dirty="0">
                <a:ea typeface="Arial" charset="0"/>
                <a:cs typeface="Arial"/>
              </a:rPr>
              <a:t> and </a:t>
            </a:r>
            <a:r>
              <a:rPr lang="en-US" sz="1200" i="1" dirty="0" err="1">
                <a:ea typeface="Arial" charset="0"/>
                <a:cs typeface="Arial"/>
              </a:rPr>
              <a:t>Treumann</a:t>
            </a:r>
            <a:r>
              <a:rPr lang="en-US" sz="1200" i="1" dirty="0">
                <a:ea typeface="Arial" charset="0"/>
                <a:cs typeface="Arial"/>
              </a:rPr>
              <a:t> </a:t>
            </a:r>
            <a:r>
              <a:rPr lang="en-US" sz="1200" dirty="0">
                <a:ea typeface="Arial" charset="0"/>
                <a:cs typeface="Arial"/>
              </a:rPr>
              <a:t>1997</a:t>
            </a:r>
          </a:p>
        </p:txBody>
      </p:sp>
      <p:sp>
        <p:nvSpPr>
          <p:cNvPr id="3" name="Footer Placeholder 2">
            <a:extLst>
              <a:ext uri="{FF2B5EF4-FFF2-40B4-BE49-F238E27FC236}">
                <a16:creationId xmlns:a16="http://schemas.microsoft.com/office/drawing/2014/main" id="{8B1119FB-113E-45DD-A60E-8DDDCACC6E2B}"/>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4E82CAB5-EAE6-4D90-9DFF-E9F45AC6B110}"/>
              </a:ext>
            </a:extLst>
          </p:cNvPr>
          <p:cNvSpPr>
            <a:spLocks noGrp="1"/>
          </p:cNvSpPr>
          <p:nvPr>
            <p:ph type="sldNum" sz="quarter" idx="12"/>
          </p:nvPr>
        </p:nvSpPr>
        <p:spPr/>
        <p:txBody>
          <a:bodyPr/>
          <a:lstStyle/>
          <a:p>
            <a:fld id="{A9B55CEC-908C-49DE-AE82-AC98257F7DFD}" type="slidenum">
              <a:rPr lang="en-US" smtClean="0"/>
              <a:t>5</a:t>
            </a:fld>
            <a:endParaRPr lang="en-US"/>
          </a:p>
        </p:txBody>
      </p:sp>
    </p:spTree>
    <p:extLst>
      <p:ext uri="{BB962C8B-B14F-4D97-AF65-F5344CB8AC3E}">
        <p14:creationId xmlns:p14="http://schemas.microsoft.com/office/powerpoint/2010/main" val="2245494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952E58-F5E3-4404-98AD-DD931045DD68}"/>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EB24509F-3D88-4359-A5F9-8B611F668D27}"/>
              </a:ext>
            </a:extLst>
          </p:cNvPr>
          <p:cNvSpPr>
            <a:spLocks noGrp="1"/>
          </p:cNvSpPr>
          <p:nvPr>
            <p:ph type="sldNum" sz="quarter" idx="12"/>
          </p:nvPr>
        </p:nvSpPr>
        <p:spPr/>
        <p:txBody>
          <a:bodyPr/>
          <a:lstStyle/>
          <a:p>
            <a:fld id="{330EA680-D336-4FF7-8B7A-9848BB0A1C32}" type="slidenum">
              <a:rPr lang="en-US" smtClean="0"/>
              <a:t>50</a:t>
            </a:fld>
            <a:endParaRPr lang="en-US"/>
          </a:p>
        </p:txBody>
      </p:sp>
      <p:pic>
        <p:nvPicPr>
          <p:cNvPr id="4" name="Picture 4" descr="A screenshot of a cell phone&#10;&#10;Description generated with very high confidence">
            <a:extLst>
              <a:ext uri="{FF2B5EF4-FFF2-40B4-BE49-F238E27FC236}">
                <a16:creationId xmlns:a16="http://schemas.microsoft.com/office/drawing/2014/main" id="{CCD795B1-4E8D-4CC4-ACAA-AAF25B3DD9E0}"/>
              </a:ext>
            </a:extLst>
          </p:cNvPr>
          <p:cNvPicPr>
            <a:picLocks noChangeAspect="1"/>
          </p:cNvPicPr>
          <p:nvPr/>
        </p:nvPicPr>
        <p:blipFill>
          <a:blip r:embed="rId2"/>
          <a:stretch>
            <a:fillRect/>
          </a:stretch>
        </p:blipFill>
        <p:spPr>
          <a:xfrm>
            <a:off x="2689302" y="62764"/>
            <a:ext cx="6302297" cy="259722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80D19D6C-36EC-4BC7-B3D9-C9313D959395}"/>
              </a:ext>
            </a:extLst>
          </p:cNvPr>
          <p:cNvPicPr>
            <a:picLocks noChangeAspect="1"/>
          </p:cNvPicPr>
          <p:nvPr/>
        </p:nvPicPr>
        <p:blipFill>
          <a:blip r:embed="rId3"/>
          <a:stretch>
            <a:fillRect/>
          </a:stretch>
        </p:blipFill>
        <p:spPr>
          <a:xfrm>
            <a:off x="2735766" y="2659069"/>
            <a:ext cx="6302298" cy="4216155"/>
          </a:xfrm>
          <a:prstGeom prst="rect">
            <a:avLst/>
          </a:prstGeom>
        </p:spPr>
      </p:pic>
    </p:spTree>
    <p:extLst>
      <p:ext uri="{BB962C8B-B14F-4D97-AF65-F5344CB8AC3E}">
        <p14:creationId xmlns:p14="http://schemas.microsoft.com/office/powerpoint/2010/main" val="27635611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8840-F609-467C-92A5-1F29B5C4F505}"/>
              </a:ext>
            </a:extLst>
          </p:cNvPr>
          <p:cNvSpPr>
            <a:spLocks noGrp="1"/>
          </p:cNvSpPr>
          <p:nvPr>
            <p:ph type="title"/>
          </p:nvPr>
        </p:nvSpPr>
        <p:spPr/>
        <p:txBody>
          <a:bodyPr/>
          <a:lstStyle/>
          <a:p>
            <a:r>
              <a:rPr lang="en-US" dirty="0">
                <a:cs typeface="Calibri Light"/>
              </a:rPr>
              <a:t>Continuous Microburst Size PDF Models</a:t>
            </a:r>
            <a:endParaRPr lang="en-US" dirty="0"/>
          </a:p>
        </p:txBody>
      </p:sp>
      <p:sp>
        <p:nvSpPr>
          <p:cNvPr id="3" name="Text Placeholder 2">
            <a:extLst>
              <a:ext uri="{FF2B5EF4-FFF2-40B4-BE49-F238E27FC236}">
                <a16:creationId xmlns:a16="http://schemas.microsoft.com/office/drawing/2014/main" id="{38B797A9-31B7-488F-AD9B-001B978CEED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D14582EE-7901-40D0-8C39-8480483B94C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AAB1E1B-3FDF-4C70-96B4-5D1503458CAB}"/>
              </a:ext>
            </a:extLst>
          </p:cNvPr>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643779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70C79FA-3332-44CE-A69F-04406D06F695}"/>
              </a:ext>
            </a:extLst>
          </p:cNvPr>
          <p:cNvSpPr>
            <a:spLocks noGrp="1"/>
          </p:cNvSpPr>
          <p:nvPr>
            <p:ph type="title"/>
          </p:nvPr>
        </p:nvSpPr>
        <p:spPr/>
        <p:txBody>
          <a:bodyPr/>
          <a:lstStyle/>
          <a:p>
            <a:r>
              <a:rPr lang="en-US" dirty="0">
                <a:ea typeface="+mj-lt"/>
                <a:cs typeface="+mj-lt"/>
              </a:rPr>
              <a:t>Maxwell Microburst PDF</a:t>
            </a:r>
          </a:p>
        </p:txBody>
      </p:sp>
      <p:pic>
        <p:nvPicPr>
          <p:cNvPr id="10" name="Picture 10" descr="A screenshot of a video game&#10;&#10;Description generated with high confidence">
            <a:extLst>
              <a:ext uri="{FF2B5EF4-FFF2-40B4-BE49-F238E27FC236}">
                <a16:creationId xmlns:a16="http://schemas.microsoft.com/office/drawing/2014/main" id="{B49BD1C1-067A-4389-A5B6-F403FA0238AF}"/>
              </a:ext>
            </a:extLst>
          </p:cNvPr>
          <p:cNvPicPr>
            <a:picLocks noGrp="1" noChangeAspect="1"/>
          </p:cNvPicPr>
          <p:nvPr>
            <p:ph idx="1"/>
          </p:nvPr>
        </p:nvPicPr>
        <p:blipFill>
          <a:blip r:embed="rId2"/>
          <a:stretch>
            <a:fillRect/>
          </a:stretch>
        </p:blipFill>
        <p:spPr>
          <a:xfrm>
            <a:off x="2891775" y="1825625"/>
            <a:ext cx="6408451" cy="4351338"/>
          </a:xfrm>
        </p:spPr>
      </p:pic>
      <p:sp>
        <p:nvSpPr>
          <p:cNvPr id="4" name="Footer Placeholder 3">
            <a:extLst>
              <a:ext uri="{FF2B5EF4-FFF2-40B4-BE49-F238E27FC236}">
                <a16:creationId xmlns:a16="http://schemas.microsoft.com/office/drawing/2014/main" id="{20413633-CBED-4849-9B61-3413584B0064}"/>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0FA4E8A-4290-49BE-86DF-7B67DC17EEA4}"/>
              </a:ext>
            </a:extLst>
          </p:cNvPr>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22121351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97BB6A-E7FB-467E-8489-33CDCA8444C5}"/>
              </a:ext>
            </a:extLst>
          </p:cNvPr>
          <p:cNvSpPr>
            <a:spLocks noGrp="1"/>
          </p:cNvSpPr>
          <p:nvPr>
            <p:ph type="title"/>
          </p:nvPr>
        </p:nvSpPr>
        <p:spPr/>
        <p:txBody>
          <a:bodyPr/>
          <a:lstStyle/>
          <a:p>
            <a:r>
              <a:rPr lang="en-US" dirty="0">
                <a:ea typeface="+mj-lt"/>
                <a:cs typeface="+mj-lt"/>
              </a:rPr>
              <a:t>Weibull Microburst PDF</a:t>
            </a:r>
          </a:p>
        </p:txBody>
      </p:sp>
      <p:pic>
        <p:nvPicPr>
          <p:cNvPr id="9" name="Picture 9" descr="A screenshot of a cell phone&#10;&#10;Description generated with high confidence">
            <a:extLst>
              <a:ext uri="{FF2B5EF4-FFF2-40B4-BE49-F238E27FC236}">
                <a16:creationId xmlns:a16="http://schemas.microsoft.com/office/drawing/2014/main" id="{A69BF60A-1E17-4AEE-A808-0F1459B4067F}"/>
              </a:ext>
            </a:extLst>
          </p:cNvPr>
          <p:cNvPicPr>
            <a:picLocks noGrp="1" noChangeAspect="1"/>
          </p:cNvPicPr>
          <p:nvPr>
            <p:ph idx="1"/>
          </p:nvPr>
        </p:nvPicPr>
        <p:blipFill>
          <a:blip r:embed="rId2"/>
          <a:stretch>
            <a:fillRect/>
          </a:stretch>
        </p:blipFill>
        <p:spPr>
          <a:xfrm>
            <a:off x="2891775" y="1825625"/>
            <a:ext cx="6408451" cy="4351338"/>
          </a:xfrm>
        </p:spPr>
      </p:pic>
      <p:sp>
        <p:nvSpPr>
          <p:cNvPr id="2" name="Footer Placeholder 1">
            <a:extLst>
              <a:ext uri="{FF2B5EF4-FFF2-40B4-BE49-F238E27FC236}">
                <a16:creationId xmlns:a16="http://schemas.microsoft.com/office/drawing/2014/main" id="{660EAD10-5318-4A4F-B955-5AA2DFC0B225}"/>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F3136F4A-AD89-4298-8A10-0207D11CCCEB}"/>
              </a:ext>
            </a:extLst>
          </p:cNvPr>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5207564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5B4E-6F04-4FEE-80B8-D347E45B9CE9}"/>
              </a:ext>
            </a:extLst>
          </p:cNvPr>
          <p:cNvSpPr>
            <a:spLocks noGrp="1"/>
          </p:cNvSpPr>
          <p:nvPr>
            <p:ph type="title"/>
          </p:nvPr>
        </p:nvSpPr>
        <p:spPr/>
        <p:txBody>
          <a:bodyPr/>
          <a:lstStyle/>
          <a:p>
            <a:r>
              <a:rPr lang="en-US" dirty="0">
                <a:cs typeface="Calibri Light"/>
              </a:rPr>
              <a:t>Log-normal Microburst PDF</a:t>
            </a:r>
            <a:endParaRPr lang="en-US" dirty="0"/>
          </a:p>
        </p:txBody>
      </p:sp>
      <p:pic>
        <p:nvPicPr>
          <p:cNvPr id="6" name="Picture 6" descr="A screenshot of a cell phone&#10;&#10;Description generated with very high confidence">
            <a:extLst>
              <a:ext uri="{FF2B5EF4-FFF2-40B4-BE49-F238E27FC236}">
                <a16:creationId xmlns:a16="http://schemas.microsoft.com/office/drawing/2014/main" id="{6C31E5C3-9D7E-4479-BEEA-6F372A3F0803}"/>
              </a:ext>
            </a:extLst>
          </p:cNvPr>
          <p:cNvPicPr>
            <a:picLocks noGrp="1" noChangeAspect="1"/>
          </p:cNvPicPr>
          <p:nvPr>
            <p:ph idx="1"/>
          </p:nvPr>
        </p:nvPicPr>
        <p:blipFill>
          <a:blip r:embed="rId2"/>
          <a:stretch>
            <a:fillRect/>
          </a:stretch>
        </p:blipFill>
        <p:spPr>
          <a:xfrm>
            <a:off x="2891775" y="1825625"/>
            <a:ext cx="6408451" cy="4351338"/>
          </a:xfrm>
        </p:spPr>
      </p:pic>
      <p:sp>
        <p:nvSpPr>
          <p:cNvPr id="4" name="Footer Placeholder 3">
            <a:extLst>
              <a:ext uri="{FF2B5EF4-FFF2-40B4-BE49-F238E27FC236}">
                <a16:creationId xmlns:a16="http://schemas.microsoft.com/office/drawing/2014/main" id="{D164CF04-5E75-4FDE-8D5D-04B7E63F780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A520BC62-301A-4217-A143-DB73EBCFB39F}"/>
              </a:ext>
            </a:extLst>
          </p:cNvPr>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1768589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2CCAD-B4BB-4F38-8DA6-CF80AE38F240}"/>
              </a:ext>
            </a:extLst>
          </p:cNvPr>
          <p:cNvSpPr>
            <a:spLocks noGrp="1"/>
          </p:cNvSpPr>
          <p:nvPr>
            <p:ph type="title"/>
          </p:nvPr>
        </p:nvSpPr>
        <p:spPr/>
        <p:txBody>
          <a:bodyPr/>
          <a:lstStyle/>
          <a:p>
            <a:r>
              <a:rPr lang="en-US" dirty="0">
                <a:cs typeface="Calibri Light"/>
              </a:rPr>
              <a:t>Single Wave Characteristics Derivation</a:t>
            </a:r>
            <a:endParaRPr lang="en-US" dirty="0"/>
          </a:p>
        </p:txBody>
      </p:sp>
      <p:sp>
        <p:nvSpPr>
          <p:cNvPr id="3" name="Text Placeholder 2">
            <a:extLst>
              <a:ext uri="{FF2B5EF4-FFF2-40B4-BE49-F238E27FC236}">
                <a16:creationId xmlns:a16="http://schemas.microsoft.com/office/drawing/2014/main" id="{E239E2E9-0656-41CD-9030-C39042903D9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30E7015-F52E-49D1-9CDD-1ECA2F22B63F}"/>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6AA0220-FD7C-4518-861E-742525DCF3E0}"/>
              </a:ext>
            </a:extLst>
          </p:cNvPr>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1199202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FC4BA6-CFE8-49C2-B708-133B851992A0}"/>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2098DECD-81A2-48FC-BAC6-2E072925B9A3}"/>
              </a:ext>
            </a:extLst>
          </p:cNvPr>
          <p:cNvSpPr>
            <a:spLocks noGrp="1"/>
          </p:cNvSpPr>
          <p:nvPr>
            <p:ph type="sldNum" sz="quarter" idx="12"/>
          </p:nvPr>
        </p:nvSpPr>
        <p:spPr/>
        <p:txBody>
          <a:bodyPr/>
          <a:lstStyle/>
          <a:p>
            <a:fld id="{330EA680-D336-4FF7-8B7A-9848BB0A1C32}" type="slidenum">
              <a:rPr lang="en-US" smtClean="0"/>
              <a:t>56</a:t>
            </a:fld>
            <a:endParaRPr lang="en-US"/>
          </a:p>
        </p:txBody>
      </p:sp>
      <p:pic>
        <p:nvPicPr>
          <p:cNvPr id="4" name="Picture 4" descr="A screenshot of text&#10;&#10;Description generated with very high confidence">
            <a:extLst>
              <a:ext uri="{FF2B5EF4-FFF2-40B4-BE49-F238E27FC236}">
                <a16:creationId xmlns:a16="http://schemas.microsoft.com/office/drawing/2014/main" id="{15D80324-B5C1-4095-B211-676DCB01EE86}"/>
              </a:ext>
            </a:extLst>
          </p:cNvPr>
          <p:cNvPicPr>
            <a:picLocks noChangeAspect="1"/>
          </p:cNvPicPr>
          <p:nvPr/>
        </p:nvPicPr>
        <p:blipFill>
          <a:blip r:embed="rId2"/>
          <a:stretch>
            <a:fillRect/>
          </a:stretch>
        </p:blipFill>
        <p:spPr>
          <a:xfrm>
            <a:off x="2567797" y="35867"/>
            <a:ext cx="6696973" cy="4658418"/>
          </a:xfrm>
          <a:prstGeom prst="rect">
            <a:avLst/>
          </a:prstGeom>
        </p:spPr>
      </p:pic>
      <p:pic>
        <p:nvPicPr>
          <p:cNvPr id="6" name="Picture 6" descr="A picture containing table&#10;&#10;Description generated with very high confidence">
            <a:extLst>
              <a:ext uri="{FF2B5EF4-FFF2-40B4-BE49-F238E27FC236}">
                <a16:creationId xmlns:a16="http://schemas.microsoft.com/office/drawing/2014/main" id="{9938FE36-70EF-4E4F-AED2-6A18BA3046CF}"/>
              </a:ext>
            </a:extLst>
          </p:cNvPr>
          <p:cNvPicPr>
            <a:picLocks noChangeAspect="1"/>
          </p:cNvPicPr>
          <p:nvPr/>
        </p:nvPicPr>
        <p:blipFill>
          <a:blip r:embed="rId3"/>
          <a:stretch>
            <a:fillRect/>
          </a:stretch>
        </p:blipFill>
        <p:spPr>
          <a:xfrm>
            <a:off x="2567798" y="4979878"/>
            <a:ext cx="6696972" cy="1642771"/>
          </a:xfrm>
          <a:prstGeom prst="rect">
            <a:avLst/>
          </a:prstGeom>
        </p:spPr>
      </p:pic>
    </p:spTree>
    <p:extLst>
      <p:ext uri="{BB962C8B-B14F-4D97-AF65-F5344CB8AC3E}">
        <p14:creationId xmlns:p14="http://schemas.microsoft.com/office/powerpoint/2010/main" val="202108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48C6D-7028-4BD8-B463-4E4533C9AA52}"/>
              </a:ext>
            </a:extLst>
          </p:cNvPr>
          <p:cNvSpPr>
            <a:spLocks noGrp="1"/>
          </p:cNvSpPr>
          <p:nvPr>
            <p:ph type="title"/>
          </p:nvPr>
        </p:nvSpPr>
        <p:spPr/>
        <p:txBody>
          <a:bodyPr/>
          <a:lstStyle/>
          <a:p>
            <a:r>
              <a:rPr lang="en-US" dirty="0">
                <a:cs typeface="Calibri Light"/>
              </a:rPr>
              <a:t>Charged Particle Motion in Magnetic Fields</a:t>
            </a:r>
          </a:p>
        </p:txBody>
      </p:sp>
      <p:sp>
        <p:nvSpPr>
          <p:cNvPr id="3" name="Text Placeholder 2">
            <a:extLst>
              <a:ext uri="{FF2B5EF4-FFF2-40B4-BE49-F238E27FC236}">
                <a16:creationId xmlns:a16="http://schemas.microsoft.com/office/drawing/2014/main" id="{5398F07D-B470-44C1-B67E-43E231389F2D}"/>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5E98A2E-6735-4E3C-8BBF-37313B8AC85D}"/>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FED95BCC-8865-4ACF-862D-8481BEABA453}"/>
              </a:ext>
            </a:extLst>
          </p:cNvPr>
          <p:cNvSpPr>
            <a:spLocks noGrp="1"/>
          </p:cNvSpPr>
          <p:nvPr>
            <p:ph type="sldNum" sz="quarter" idx="12"/>
          </p:nvPr>
        </p:nvSpPr>
        <p:spPr/>
        <p:txBody>
          <a:bodyPr/>
          <a:lstStyle/>
          <a:p>
            <a:fld id="{330EA680-D336-4FF7-8B7A-9848BB0A1C32}" type="slidenum">
              <a:rPr lang="en-US" smtClean="0"/>
              <a:t>57</a:t>
            </a:fld>
            <a:endParaRPr lang="en-US"/>
          </a:p>
        </p:txBody>
      </p:sp>
    </p:spTree>
    <p:extLst>
      <p:ext uri="{BB962C8B-B14F-4D97-AF65-F5344CB8AC3E}">
        <p14:creationId xmlns:p14="http://schemas.microsoft.com/office/powerpoint/2010/main" val="391814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99E7-F848-4C9F-BBD2-C31BFD75F325}"/>
              </a:ext>
            </a:extLst>
          </p:cNvPr>
          <p:cNvSpPr>
            <a:spLocks noGrp="1"/>
          </p:cNvSpPr>
          <p:nvPr>
            <p:ph type="title"/>
          </p:nvPr>
        </p:nvSpPr>
        <p:spPr>
          <a:xfrm>
            <a:off x="839788" y="457200"/>
            <a:ext cx="9296989" cy="1066800"/>
          </a:xfrm>
        </p:spPr>
        <p:txBody>
          <a:bodyPr/>
          <a:lstStyle/>
          <a:p>
            <a:r>
              <a:rPr lang="en-US" dirty="0">
                <a:cs typeface="Calibri Light"/>
              </a:rPr>
              <a:t>Particle's Pitch Angle, α</a:t>
            </a:r>
          </a:p>
        </p:txBody>
      </p:sp>
      <p:sp>
        <p:nvSpPr>
          <p:cNvPr id="7" name="TextBox 6">
            <a:extLst>
              <a:ext uri="{FF2B5EF4-FFF2-40B4-BE49-F238E27FC236}">
                <a16:creationId xmlns:a16="http://schemas.microsoft.com/office/drawing/2014/main" id="{139D09E2-841F-4EE0-A5CA-B92D5C811530}"/>
              </a:ext>
            </a:extLst>
          </p:cNvPr>
          <p:cNvSpPr txBox="1"/>
          <p:nvPr/>
        </p:nvSpPr>
        <p:spPr>
          <a:xfrm>
            <a:off x="747536" y="6239334"/>
            <a:ext cx="2455148" cy="276999"/>
          </a:xfrm>
          <a:prstGeom prst="rect">
            <a:avLst/>
          </a:prstGeom>
          <a:noFill/>
        </p:spPr>
        <p:txBody>
          <a:bodyPr wrap="square" rtlCol="0" anchor="t">
            <a:spAutoFit/>
          </a:bodyPr>
          <a:lstStyle/>
          <a:p>
            <a:r>
              <a:rPr lang="en-US" sz="1200" i="1" dirty="0" err="1">
                <a:ea typeface="Arial" charset="0"/>
                <a:cs typeface="Arial"/>
              </a:rPr>
              <a:t>Baumjohann</a:t>
            </a:r>
            <a:r>
              <a:rPr lang="en-US" sz="1200" i="1" dirty="0">
                <a:ea typeface="Arial" charset="0"/>
                <a:cs typeface="Arial"/>
              </a:rPr>
              <a:t> and </a:t>
            </a:r>
            <a:r>
              <a:rPr lang="en-US" sz="1200" i="1" dirty="0" err="1">
                <a:ea typeface="Arial" charset="0"/>
                <a:cs typeface="Arial"/>
              </a:rPr>
              <a:t>Treumann</a:t>
            </a:r>
            <a:r>
              <a:rPr lang="en-US" sz="1200" i="1" dirty="0">
                <a:ea typeface="Arial" charset="0"/>
                <a:cs typeface="Arial"/>
              </a:rPr>
              <a:t> </a:t>
            </a:r>
            <a:r>
              <a:rPr lang="en-US" sz="1200" dirty="0">
                <a:ea typeface="Arial" charset="0"/>
                <a:cs typeface="Arial"/>
              </a:rPr>
              <a:t>1997</a:t>
            </a:r>
          </a:p>
        </p:txBody>
      </p:sp>
      <p:sp>
        <p:nvSpPr>
          <p:cNvPr id="3" name="Footer Placeholder 2">
            <a:extLst>
              <a:ext uri="{FF2B5EF4-FFF2-40B4-BE49-F238E27FC236}">
                <a16:creationId xmlns:a16="http://schemas.microsoft.com/office/drawing/2014/main" id="{8B1119FB-113E-45DD-A60E-8DDDCACC6E2B}"/>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4E82CAB5-EAE6-4D90-9DFF-E9F45AC6B110}"/>
              </a:ext>
            </a:extLst>
          </p:cNvPr>
          <p:cNvSpPr>
            <a:spLocks noGrp="1"/>
          </p:cNvSpPr>
          <p:nvPr>
            <p:ph type="sldNum" sz="quarter" idx="12"/>
          </p:nvPr>
        </p:nvSpPr>
        <p:spPr/>
        <p:txBody>
          <a:bodyPr/>
          <a:lstStyle/>
          <a:p>
            <a:fld id="{A9B55CEC-908C-49DE-AE82-AC98257F7DFD}" type="slidenum">
              <a:rPr lang="en-US" smtClean="0"/>
              <a:t>6</a:t>
            </a:fld>
            <a:endParaRPr lang="en-US" dirty="0"/>
          </a:p>
        </p:txBody>
      </p:sp>
      <p:pic>
        <p:nvPicPr>
          <p:cNvPr id="14" name="Picture 14" descr="A close up of a logo&#10;&#10;Description generated with very high confidence">
            <a:extLst>
              <a:ext uri="{FF2B5EF4-FFF2-40B4-BE49-F238E27FC236}">
                <a16:creationId xmlns:a16="http://schemas.microsoft.com/office/drawing/2014/main" id="{E9380C9C-ADC9-4241-BD39-BE8217878CD6}"/>
              </a:ext>
            </a:extLst>
          </p:cNvPr>
          <p:cNvPicPr>
            <a:picLocks noGrp="1" noChangeAspect="1"/>
          </p:cNvPicPr>
          <p:nvPr>
            <p:ph idx="1"/>
          </p:nvPr>
        </p:nvPicPr>
        <p:blipFill>
          <a:blip r:embed="rId3"/>
          <a:stretch>
            <a:fillRect/>
          </a:stretch>
        </p:blipFill>
        <p:spPr>
          <a:xfrm>
            <a:off x="5489252" y="1284099"/>
            <a:ext cx="5479473" cy="1970748"/>
          </a:xfrm>
          <a:prstGeom prst="rect">
            <a:avLst/>
          </a:prstGeom>
        </p:spPr>
      </p:pic>
      <p:sp>
        <p:nvSpPr>
          <p:cNvPr id="16" name="TextBox 15">
            <a:extLst>
              <a:ext uri="{FF2B5EF4-FFF2-40B4-BE49-F238E27FC236}">
                <a16:creationId xmlns:a16="http://schemas.microsoft.com/office/drawing/2014/main" id="{EDEB702B-EFA6-490D-8ACE-AFE35529F60A}"/>
              </a:ext>
            </a:extLst>
          </p:cNvPr>
          <p:cNvSpPr txBox="1"/>
          <p:nvPr/>
        </p:nvSpPr>
        <p:spPr>
          <a:xfrm>
            <a:off x="7599219" y="856672"/>
            <a:ext cx="132311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solidFill>
                  <a:schemeClr val="accent1"/>
                </a:solidFill>
              </a:rPr>
              <a:t>large α</a:t>
            </a:r>
            <a:endParaRPr lang="en-US" sz="2200">
              <a:solidFill>
                <a:schemeClr val="accent1"/>
              </a:solidFill>
              <a:cs typeface="Calibri"/>
            </a:endParaRPr>
          </a:p>
        </p:txBody>
      </p:sp>
      <p:sp>
        <p:nvSpPr>
          <p:cNvPr id="19" name="TextBox 18">
            <a:extLst>
              <a:ext uri="{FF2B5EF4-FFF2-40B4-BE49-F238E27FC236}">
                <a16:creationId xmlns:a16="http://schemas.microsoft.com/office/drawing/2014/main" id="{175A7EC5-EF4C-4698-9F0E-9D9E790FBEC8}"/>
              </a:ext>
            </a:extLst>
          </p:cNvPr>
          <p:cNvSpPr txBox="1"/>
          <p:nvPr/>
        </p:nvSpPr>
        <p:spPr>
          <a:xfrm>
            <a:off x="9735127" y="856672"/>
            <a:ext cx="1334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solidFill>
                  <a:srgbClr val="FF0000"/>
                </a:solidFill>
              </a:rPr>
              <a:t>small α</a:t>
            </a:r>
            <a:endParaRPr lang="en-US" sz="2200">
              <a:solidFill>
                <a:srgbClr val="FF0000"/>
              </a:solidFill>
              <a:cs typeface="Calibri"/>
            </a:endParaRPr>
          </a:p>
        </p:txBody>
      </p:sp>
      <p:sp>
        <p:nvSpPr>
          <p:cNvPr id="34" name="TextBox 33">
            <a:extLst>
              <a:ext uri="{FF2B5EF4-FFF2-40B4-BE49-F238E27FC236}">
                <a16:creationId xmlns:a16="http://schemas.microsoft.com/office/drawing/2014/main" id="{F2CE6B2D-3D6C-42B2-B878-2509C062D7BA}"/>
              </a:ext>
            </a:extLst>
          </p:cNvPr>
          <p:cNvSpPr txBox="1"/>
          <p:nvPr/>
        </p:nvSpPr>
        <p:spPr>
          <a:xfrm>
            <a:off x="841791" y="1666250"/>
            <a:ext cx="40423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Angle between the local magnetic field and the velocity vectors</a:t>
            </a:r>
            <a:endParaRPr lang="en-US" sz="2400" dirty="0">
              <a:cs typeface="Calibri" panose="020F0502020204030204"/>
            </a:endParaRPr>
          </a:p>
        </p:txBody>
      </p:sp>
      <p:sp>
        <p:nvSpPr>
          <p:cNvPr id="35" name="TextBox 34">
            <a:extLst>
              <a:ext uri="{FF2B5EF4-FFF2-40B4-BE49-F238E27FC236}">
                <a16:creationId xmlns:a16="http://schemas.microsoft.com/office/drawing/2014/main" id="{68AB7004-864B-4357-A9CA-182697C91711}"/>
              </a:ext>
            </a:extLst>
          </p:cNvPr>
          <p:cNvSpPr txBox="1"/>
          <p:nvPr/>
        </p:nvSpPr>
        <p:spPr>
          <a:xfrm>
            <a:off x="7190013" y="3668214"/>
            <a:ext cx="461554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A particle with a large α will mirror closer to the magnetic equator relative to a smaller α</a:t>
            </a:r>
          </a:p>
          <a:p>
            <a:endParaRPr lang="en-US" sz="2400" dirty="0">
              <a:ea typeface="+mn-lt"/>
              <a:cs typeface="+mn-lt"/>
            </a:endParaRPr>
          </a:p>
          <a:p>
            <a:r>
              <a:rPr lang="en-US" sz="2400" dirty="0">
                <a:ea typeface="+mn-lt"/>
                <a:cs typeface="+mn-lt"/>
              </a:rPr>
              <a:t>Particles with a small </a:t>
            </a:r>
            <a:r>
              <a:rPr lang="en-US" sz="2400" dirty="0">
                <a:cs typeface="Calibri Light"/>
              </a:rPr>
              <a:t>α that enter </a:t>
            </a:r>
            <a:r>
              <a:rPr lang="en-US" sz="2400" dirty="0">
                <a:ea typeface="+mn-lt"/>
                <a:cs typeface="+mn-lt"/>
              </a:rPr>
              <a:t>Earth’s atmosphere are considered to be in the loss cone</a:t>
            </a:r>
            <a:endParaRPr lang="en-US" sz="2400" dirty="0">
              <a:cs typeface="Calibri"/>
            </a:endParaRPr>
          </a:p>
        </p:txBody>
      </p:sp>
      <p:pic>
        <p:nvPicPr>
          <p:cNvPr id="5" name="Picture 5" descr="A picture containing meter&#10;&#10;Description generated with very high confidence">
            <a:extLst>
              <a:ext uri="{FF2B5EF4-FFF2-40B4-BE49-F238E27FC236}">
                <a16:creationId xmlns:a16="http://schemas.microsoft.com/office/drawing/2014/main" id="{448FA671-5139-4D97-8315-61F5C1197FE7}"/>
              </a:ext>
            </a:extLst>
          </p:cNvPr>
          <p:cNvPicPr>
            <a:picLocks noChangeAspect="1"/>
          </p:cNvPicPr>
          <p:nvPr/>
        </p:nvPicPr>
        <p:blipFill>
          <a:blip r:embed="rId4"/>
          <a:stretch>
            <a:fillRect/>
          </a:stretch>
        </p:blipFill>
        <p:spPr>
          <a:xfrm>
            <a:off x="497456" y="3428837"/>
            <a:ext cx="6337539" cy="2660138"/>
          </a:xfrm>
          <a:prstGeom prst="rect">
            <a:avLst/>
          </a:prstGeom>
        </p:spPr>
      </p:pic>
    </p:spTree>
    <p:extLst>
      <p:ext uri="{BB962C8B-B14F-4D97-AF65-F5344CB8AC3E}">
        <p14:creationId xmlns:p14="http://schemas.microsoft.com/office/powerpoint/2010/main" val="2519367973"/>
      </p:ext>
    </p:extLst>
  </p:cSld>
  <p:clrMapOvr>
    <a:masterClrMapping/>
  </p:clrMapOvr>
  <mc:AlternateContent xmlns:mc="http://schemas.openxmlformats.org/markup-compatibility/2006" xmlns:p14="http://schemas.microsoft.com/office/powerpoint/2010/main">
    <mc:Choice Requires="p14">
      <p:transition spd="slow" p14:dur="2000" advTm="41092"/>
    </mc:Choice>
    <mc:Fallback xmlns="">
      <p:transition spd="slow" advTm="41092"/>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 name="Picture 30" descr="A close up of a logo&#10;&#10;Description generated with very high confidence">
            <a:extLst>
              <a:ext uri="{FF2B5EF4-FFF2-40B4-BE49-F238E27FC236}">
                <a16:creationId xmlns:a16="http://schemas.microsoft.com/office/drawing/2014/main" id="{E3887D3F-6019-439F-9118-86B1884A7461}"/>
              </a:ext>
            </a:extLst>
          </p:cNvPr>
          <p:cNvPicPr>
            <a:picLocks noChangeAspect="1"/>
          </p:cNvPicPr>
          <p:nvPr/>
        </p:nvPicPr>
        <p:blipFill>
          <a:blip r:embed="rId3"/>
          <a:stretch>
            <a:fillRect/>
          </a:stretch>
        </p:blipFill>
        <p:spPr>
          <a:xfrm>
            <a:off x="189875" y="3203703"/>
            <a:ext cx="6365822" cy="3023906"/>
          </a:xfrm>
          <a:prstGeom prst="rect">
            <a:avLst/>
          </a:prstGeom>
        </p:spPr>
      </p:pic>
      <p:sp>
        <p:nvSpPr>
          <p:cNvPr id="2" name="Title 1">
            <a:extLst>
              <a:ext uri="{FF2B5EF4-FFF2-40B4-BE49-F238E27FC236}">
                <a16:creationId xmlns:a16="http://schemas.microsoft.com/office/drawing/2014/main" id="{293999E7-F848-4C9F-BBD2-C31BFD75F325}"/>
              </a:ext>
            </a:extLst>
          </p:cNvPr>
          <p:cNvSpPr>
            <a:spLocks noGrp="1"/>
          </p:cNvSpPr>
          <p:nvPr>
            <p:ph type="title"/>
          </p:nvPr>
        </p:nvSpPr>
        <p:spPr>
          <a:xfrm>
            <a:off x="839788" y="457200"/>
            <a:ext cx="9296989" cy="1066800"/>
          </a:xfrm>
        </p:spPr>
        <p:txBody>
          <a:bodyPr/>
          <a:lstStyle/>
          <a:p>
            <a:r>
              <a:rPr lang="en-US" dirty="0">
                <a:cs typeface="Calibri Light"/>
              </a:rPr>
              <a:t>Particle's Pitch Angle, α</a:t>
            </a:r>
          </a:p>
        </p:txBody>
      </p:sp>
      <p:sp>
        <p:nvSpPr>
          <p:cNvPr id="7" name="TextBox 6">
            <a:extLst>
              <a:ext uri="{FF2B5EF4-FFF2-40B4-BE49-F238E27FC236}">
                <a16:creationId xmlns:a16="http://schemas.microsoft.com/office/drawing/2014/main" id="{139D09E2-841F-4EE0-A5CA-B92D5C811530}"/>
              </a:ext>
            </a:extLst>
          </p:cNvPr>
          <p:cNvSpPr txBox="1"/>
          <p:nvPr/>
        </p:nvSpPr>
        <p:spPr>
          <a:xfrm>
            <a:off x="747536" y="6239334"/>
            <a:ext cx="2455148" cy="276999"/>
          </a:xfrm>
          <a:prstGeom prst="rect">
            <a:avLst/>
          </a:prstGeom>
          <a:noFill/>
        </p:spPr>
        <p:txBody>
          <a:bodyPr wrap="square" rtlCol="0" anchor="t">
            <a:spAutoFit/>
          </a:bodyPr>
          <a:lstStyle/>
          <a:p>
            <a:r>
              <a:rPr lang="en-US" sz="1200" i="1" dirty="0" err="1">
                <a:ea typeface="Arial" charset="0"/>
                <a:cs typeface="Arial"/>
              </a:rPr>
              <a:t>Baumjohann</a:t>
            </a:r>
            <a:r>
              <a:rPr lang="en-US" sz="1200" i="1" dirty="0">
                <a:ea typeface="Arial" charset="0"/>
                <a:cs typeface="Arial"/>
              </a:rPr>
              <a:t> and </a:t>
            </a:r>
            <a:r>
              <a:rPr lang="en-US" sz="1200" i="1" dirty="0" err="1">
                <a:ea typeface="Arial" charset="0"/>
                <a:cs typeface="Arial"/>
              </a:rPr>
              <a:t>Treumann</a:t>
            </a:r>
            <a:r>
              <a:rPr lang="en-US" sz="1200" i="1" dirty="0">
                <a:ea typeface="Arial" charset="0"/>
                <a:cs typeface="Arial"/>
              </a:rPr>
              <a:t> </a:t>
            </a:r>
            <a:r>
              <a:rPr lang="en-US" sz="1200" dirty="0">
                <a:ea typeface="Arial" charset="0"/>
                <a:cs typeface="Arial"/>
              </a:rPr>
              <a:t>1997</a:t>
            </a:r>
          </a:p>
        </p:txBody>
      </p:sp>
      <p:sp>
        <p:nvSpPr>
          <p:cNvPr id="3" name="Footer Placeholder 2">
            <a:extLst>
              <a:ext uri="{FF2B5EF4-FFF2-40B4-BE49-F238E27FC236}">
                <a16:creationId xmlns:a16="http://schemas.microsoft.com/office/drawing/2014/main" id="{8B1119FB-113E-45DD-A60E-8DDDCACC6E2B}"/>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4E82CAB5-EAE6-4D90-9DFF-E9F45AC6B110}"/>
              </a:ext>
            </a:extLst>
          </p:cNvPr>
          <p:cNvSpPr>
            <a:spLocks noGrp="1"/>
          </p:cNvSpPr>
          <p:nvPr>
            <p:ph type="sldNum" sz="quarter" idx="12"/>
          </p:nvPr>
        </p:nvSpPr>
        <p:spPr/>
        <p:txBody>
          <a:bodyPr/>
          <a:lstStyle/>
          <a:p>
            <a:fld id="{A9B55CEC-908C-49DE-AE82-AC98257F7DFD}" type="slidenum">
              <a:rPr lang="en-US" smtClean="0"/>
              <a:t>7</a:t>
            </a:fld>
            <a:endParaRPr lang="en-US" dirty="0"/>
          </a:p>
        </p:txBody>
      </p:sp>
      <p:pic>
        <p:nvPicPr>
          <p:cNvPr id="14" name="Picture 14" descr="A close up of a logo&#10;&#10;Description generated with very high confidence">
            <a:extLst>
              <a:ext uri="{FF2B5EF4-FFF2-40B4-BE49-F238E27FC236}">
                <a16:creationId xmlns:a16="http://schemas.microsoft.com/office/drawing/2014/main" id="{E9380C9C-ADC9-4241-BD39-BE8217878CD6}"/>
              </a:ext>
            </a:extLst>
          </p:cNvPr>
          <p:cNvPicPr>
            <a:picLocks noGrp="1" noChangeAspect="1"/>
          </p:cNvPicPr>
          <p:nvPr>
            <p:ph idx="1"/>
          </p:nvPr>
        </p:nvPicPr>
        <p:blipFill>
          <a:blip r:embed="rId4"/>
          <a:stretch>
            <a:fillRect/>
          </a:stretch>
        </p:blipFill>
        <p:spPr>
          <a:xfrm>
            <a:off x="5518007" y="1226590"/>
            <a:ext cx="5479473" cy="1970748"/>
          </a:xfrm>
          <a:prstGeom prst="rect">
            <a:avLst/>
          </a:prstGeom>
        </p:spPr>
      </p:pic>
      <p:sp>
        <p:nvSpPr>
          <p:cNvPr id="16" name="TextBox 15">
            <a:extLst>
              <a:ext uri="{FF2B5EF4-FFF2-40B4-BE49-F238E27FC236}">
                <a16:creationId xmlns:a16="http://schemas.microsoft.com/office/drawing/2014/main" id="{EDEB702B-EFA6-490D-8ACE-AFE35529F60A}"/>
              </a:ext>
            </a:extLst>
          </p:cNvPr>
          <p:cNvSpPr txBox="1"/>
          <p:nvPr/>
        </p:nvSpPr>
        <p:spPr>
          <a:xfrm>
            <a:off x="7599219" y="856672"/>
            <a:ext cx="132311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solidFill>
                  <a:schemeClr val="accent1"/>
                </a:solidFill>
              </a:rPr>
              <a:t>large α</a:t>
            </a:r>
            <a:endParaRPr lang="en-US" sz="2200">
              <a:solidFill>
                <a:schemeClr val="accent1"/>
              </a:solidFill>
              <a:cs typeface="Calibri"/>
            </a:endParaRPr>
          </a:p>
        </p:txBody>
      </p:sp>
      <p:sp>
        <p:nvSpPr>
          <p:cNvPr id="19" name="TextBox 18">
            <a:extLst>
              <a:ext uri="{FF2B5EF4-FFF2-40B4-BE49-F238E27FC236}">
                <a16:creationId xmlns:a16="http://schemas.microsoft.com/office/drawing/2014/main" id="{175A7EC5-EF4C-4698-9F0E-9D9E790FBEC8}"/>
              </a:ext>
            </a:extLst>
          </p:cNvPr>
          <p:cNvSpPr txBox="1"/>
          <p:nvPr/>
        </p:nvSpPr>
        <p:spPr>
          <a:xfrm>
            <a:off x="9735127" y="856672"/>
            <a:ext cx="1334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solidFill>
                  <a:srgbClr val="FF0000"/>
                </a:solidFill>
              </a:rPr>
              <a:t>small α</a:t>
            </a:r>
            <a:endParaRPr lang="en-US" sz="2200">
              <a:solidFill>
                <a:srgbClr val="FF0000"/>
              </a:solidFill>
              <a:cs typeface="Calibri"/>
            </a:endParaRPr>
          </a:p>
        </p:txBody>
      </p:sp>
      <p:sp>
        <p:nvSpPr>
          <p:cNvPr id="28" name="Oval 27">
            <a:extLst>
              <a:ext uri="{FF2B5EF4-FFF2-40B4-BE49-F238E27FC236}">
                <a16:creationId xmlns:a16="http://schemas.microsoft.com/office/drawing/2014/main" id="{8FD7B540-E0AE-4F1E-BC76-F8294536CEFC}"/>
              </a:ext>
            </a:extLst>
          </p:cNvPr>
          <p:cNvSpPr/>
          <p:nvPr/>
        </p:nvSpPr>
        <p:spPr>
          <a:xfrm rot="-2760000">
            <a:off x="5887462" y="3897211"/>
            <a:ext cx="399738" cy="74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26C72BF-B0FE-4CF9-9E00-53C5547E75D8}"/>
              </a:ext>
            </a:extLst>
          </p:cNvPr>
          <p:cNvSpPr/>
          <p:nvPr/>
        </p:nvSpPr>
        <p:spPr>
          <a:xfrm rot="2580000">
            <a:off x="5873020" y="5492019"/>
            <a:ext cx="424720" cy="74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4BAA460-8A11-46A3-99B6-89E20628349D}"/>
              </a:ext>
            </a:extLst>
          </p:cNvPr>
          <p:cNvSpPr/>
          <p:nvPr/>
        </p:nvSpPr>
        <p:spPr>
          <a:xfrm rot="6780000">
            <a:off x="2987413" y="5754346"/>
            <a:ext cx="424720" cy="749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26E9AC-F54A-4E2F-96B1-D48101C0C6D6}"/>
              </a:ext>
            </a:extLst>
          </p:cNvPr>
          <p:cNvSpPr/>
          <p:nvPr/>
        </p:nvSpPr>
        <p:spPr>
          <a:xfrm rot="4440000">
            <a:off x="3012396" y="3630739"/>
            <a:ext cx="424720" cy="749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CE6B2D-3D6C-42B2-B878-2509C062D7BA}"/>
              </a:ext>
            </a:extLst>
          </p:cNvPr>
          <p:cNvSpPr txBox="1"/>
          <p:nvPr/>
        </p:nvSpPr>
        <p:spPr>
          <a:xfrm>
            <a:off x="841791" y="1666250"/>
            <a:ext cx="40423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Angle between the local magnetic field and the velocity vectors</a:t>
            </a:r>
            <a:endParaRPr lang="en-US" sz="2400" dirty="0">
              <a:cs typeface="Calibri" panose="020F0502020204030204"/>
            </a:endParaRPr>
          </a:p>
        </p:txBody>
      </p:sp>
      <p:sp>
        <p:nvSpPr>
          <p:cNvPr id="35" name="TextBox 34">
            <a:extLst>
              <a:ext uri="{FF2B5EF4-FFF2-40B4-BE49-F238E27FC236}">
                <a16:creationId xmlns:a16="http://schemas.microsoft.com/office/drawing/2014/main" id="{68AB7004-864B-4357-A9CA-182697C91711}"/>
              </a:ext>
            </a:extLst>
          </p:cNvPr>
          <p:cNvSpPr txBox="1"/>
          <p:nvPr/>
        </p:nvSpPr>
        <p:spPr>
          <a:xfrm>
            <a:off x="7190013" y="3668214"/>
            <a:ext cx="4615543"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A particle with a large α will mirror closer to the magnetic equator relative to a smaller α</a:t>
            </a:r>
          </a:p>
          <a:p>
            <a:endParaRPr lang="en-US" sz="2400" dirty="0">
              <a:ea typeface="+mn-lt"/>
              <a:cs typeface="+mn-lt"/>
            </a:endParaRPr>
          </a:p>
          <a:p>
            <a:r>
              <a:rPr lang="en-US" sz="2400" dirty="0">
                <a:ea typeface="+mn-lt"/>
                <a:cs typeface="+mn-lt"/>
              </a:rPr>
              <a:t>Particles with a small </a:t>
            </a:r>
            <a:r>
              <a:rPr lang="en-US" sz="2400" dirty="0">
                <a:cs typeface="Calibri Light"/>
              </a:rPr>
              <a:t>α that enter </a:t>
            </a:r>
            <a:r>
              <a:rPr lang="en-US" sz="2400" dirty="0">
                <a:ea typeface="+mn-lt"/>
                <a:cs typeface="+mn-lt"/>
              </a:rPr>
              <a:t>Earth’s atmosphere are considered to be in the loss cone</a:t>
            </a:r>
            <a:endParaRPr lang="en-US" sz="2400" dirty="0">
              <a:cs typeface="Calibri"/>
            </a:endParaRPr>
          </a:p>
        </p:txBody>
      </p:sp>
    </p:spTree>
    <p:extLst>
      <p:ext uri="{BB962C8B-B14F-4D97-AF65-F5344CB8AC3E}">
        <p14:creationId xmlns:p14="http://schemas.microsoft.com/office/powerpoint/2010/main" val="1297717998"/>
      </p:ext>
    </p:extLst>
  </p:cSld>
  <p:clrMapOvr>
    <a:masterClrMapping/>
  </p:clrMapOvr>
  <mc:AlternateContent xmlns:mc="http://schemas.openxmlformats.org/markup-compatibility/2006" xmlns:p14="http://schemas.microsoft.com/office/powerpoint/2010/main">
    <mc:Choice Requires="p14">
      <p:transition spd="slow" p14:dur="2000" advTm="41092"/>
    </mc:Choice>
    <mc:Fallback xmlns="">
      <p:transition spd="slow" advTm="4109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B048-7392-4388-A3DE-1F07077BA136}"/>
              </a:ext>
            </a:extLst>
          </p:cNvPr>
          <p:cNvSpPr>
            <a:spLocks noGrp="1"/>
          </p:cNvSpPr>
          <p:nvPr>
            <p:ph type="title"/>
          </p:nvPr>
        </p:nvSpPr>
        <p:spPr>
          <a:xfrm>
            <a:off x="839788" y="457201"/>
            <a:ext cx="9964047" cy="744800"/>
          </a:xfrm>
        </p:spPr>
        <p:txBody>
          <a:bodyPr/>
          <a:lstStyle/>
          <a:p>
            <a:r>
              <a:rPr lang="en-US" dirty="0"/>
              <a:t>Outer Van Allen Radiation Belt</a:t>
            </a:r>
          </a:p>
        </p:txBody>
      </p:sp>
      <p:sp>
        <p:nvSpPr>
          <p:cNvPr id="4" name="Text Placeholder 3">
            <a:extLst>
              <a:ext uri="{FF2B5EF4-FFF2-40B4-BE49-F238E27FC236}">
                <a16:creationId xmlns:a16="http://schemas.microsoft.com/office/drawing/2014/main" id="{0637197E-995F-41E5-ADA9-C7D61D9E6567}"/>
              </a:ext>
            </a:extLst>
          </p:cNvPr>
          <p:cNvSpPr>
            <a:spLocks noGrp="1"/>
          </p:cNvSpPr>
          <p:nvPr>
            <p:ph type="body" sz="half" idx="2"/>
          </p:nvPr>
        </p:nvSpPr>
        <p:spPr>
          <a:xfrm>
            <a:off x="518911" y="1623271"/>
            <a:ext cx="4338500" cy="4219447"/>
          </a:xfrm>
        </p:spPr>
        <p:txBody>
          <a:bodyPr vert="horz" lIns="91440" tIns="45720" rIns="91440" bIns="45720" rtlCol="0" anchor="ctr">
            <a:normAutofit/>
          </a:bodyPr>
          <a:lstStyle/>
          <a:p>
            <a:pPr marL="285750" indent="-285750">
              <a:buFont typeface="Arial" panose="020B0604020202020204" pitchFamily="34" charset="0"/>
              <a:buChar char="•"/>
            </a:pPr>
            <a:r>
              <a:rPr lang="en-US" sz="2600" b="1" dirty="0"/>
              <a:t>Energy</a:t>
            </a:r>
            <a:r>
              <a:rPr lang="en-US" sz="2600" dirty="0"/>
              <a:t>:  100 – 1000s keV e</a:t>
            </a:r>
            <a:r>
              <a:rPr lang="en-US" sz="2600" baseline="30000" dirty="0"/>
              <a:t>-</a:t>
            </a:r>
            <a:endParaRPr lang="en-US" sz="2600" dirty="0"/>
          </a:p>
          <a:p>
            <a:pPr marL="285750" indent="-285750">
              <a:buFont typeface="Arial" panose="020B0604020202020204" pitchFamily="34" charset="0"/>
              <a:buChar char="•"/>
            </a:pPr>
            <a:r>
              <a:rPr lang="en-US" sz="2600" b="1" dirty="0"/>
              <a:t>Composition</a:t>
            </a:r>
            <a:r>
              <a:rPr lang="en-US" sz="2600" dirty="0"/>
              <a:t>: </a:t>
            </a:r>
            <a:r>
              <a:rPr lang="en-US" sz="2600" dirty="0">
                <a:latin typeface="Arial" charset="0"/>
                <a:ea typeface="Arial" charset="0"/>
                <a:cs typeface="Arial" charset="0"/>
              </a:rPr>
              <a:t>mostly e</a:t>
            </a:r>
            <a:r>
              <a:rPr lang="en-US" sz="2600" baseline="30000" dirty="0">
                <a:latin typeface="Arial" charset="0"/>
                <a:ea typeface="Arial" charset="0"/>
                <a:cs typeface="Arial" charset="0"/>
              </a:rPr>
              <a:t>-</a:t>
            </a:r>
            <a:endParaRPr lang="en-US" sz="2600" dirty="0"/>
          </a:p>
          <a:p>
            <a:pPr marL="285750" indent="-285750">
              <a:buFont typeface="Arial" panose="020B0604020202020204" pitchFamily="34" charset="0"/>
              <a:buChar char="•"/>
            </a:pPr>
            <a:r>
              <a:rPr lang="en-US" sz="2600" b="1" dirty="0"/>
              <a:t>Source</a:t>
            </a:r>
            <a:r>
              <a:rPr lang="en-US" sz="2600" dirty="0"/>
              <a:t>: particle injections followed by wave acceleration</a:t>
            </a:r>
          </a:p>
          <a:p>
            <a:pPr marL="285750" indent="-285750">
              <a:buFont typeface="Arial" panose="020B0604020202020204" pitchFamily="34" charset="0"/>
              <a:buChar char="•"/>
            </a:pPr>
            <a:r>
              <a:rPr lang="en-US" sz="2600" b="1" dirty="0"/>
              <a:t>Extent</a:t>
            </a:r>
            <a:r>
              <a:rPr lang="en-US" sz="2600" dirty="0"/>
              <a:t>: 4 &lt; L &lt; 8</a:t>
            </a:r>
          </a:p>
        </p:txBody>
      </p:sp>
      <p:pic>
        <p:nvPicPr>
          <p:cNvPr id="5" name="Picture 4" descr="A screenshot of a cell phone&#10;&#10;Description generated with high confidence">
            <a:extLst>
              <a:ext uri="{FF2B5EF4-FFF2-40B4-BE49-F238E27FC236}">
                <a16:creationId xmlns:a16="http://schemas.microsoft.com/office/drawing/2014/main" id="{7996D406-FC9D-458E-A2AD-188E470D9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239" y="1202000"/>
            <a:ext cx="6913657" cy="4501487"/>
          </a:xfrm>
          <a:prstGeom prst="rect">
            <a:avLst/>
          </a:prstGeom>
        </p:spPr>
      </p:pic>
      <p:sp>
        <p:nvSpPr>
          <p:cNvPr id="3" name="Footer Placeholder 2">
            <a:extLst>
              <a:ext uri="{FF2B5EF4-FFF2-40B4-BE49-F238E27FC236}">
                <a16:creationId xmlns:a16="http://schemas.microsoft.com/office/drawing/2014/main" id="{9999AC82-21FC-4C40-BC11-F69EF06CF117}"/>
              </a:ext>
            </a:extLst>
          </p:cNvPr>
          <p:cNvSpPr>
            <a:spLocks noGrp="1"/>
          </p:cNvSpPr>
          <p:nvPr>
            <p:ph type="ftr" sz="quarter" idx="11"/>
          </p:nvPr>
        </p:nvSpPr>
        <p:spPr/>
        <p:txBody>
          <a:bodyPr/>
          <a:lstStyle/>
          <a:p>
            <a:r>
              <a:rPr lang="en-US"/>
              <a:t>Mykhaylo Shumko | October 16th, 2019 | PhD defense</a:t>
            </a:r>
          </a:p>
        </p:txBody>
      </p:sp>
      <p:sp>
        <p:nvSpPr>
          <p:cNvPr id="7" name="Slide Number Placeholder 6">
            <a:extLst>
              <a:ext uri="{FF2B5EF4-FFF2-40B4-BE49-F238E27FC236}">
                <a16:creationId xmlns:a16="http://schemas.microsoft.com/office/drawing/2014/main" id="{144C02B6-D7C4-436B-AD57-D7FE9B0E9389}"/>
              </a:ext>
            </a:extLst>
          </p:cNvPr>
          <p:cNvSpPr>
            <a:spLocks noGrp="1"/>
          </p:cNvSpPr>
          <p:nvPr>
            <p:ph type="sldNum" sz="quarter" idx="12"/>
          </p:nvPr>
        </p:nvSpPr>
        <p:spPr/>
        <p:txBody>
          <a:bodyPr/>
          <a:lstStyle/>
          <a:p>
            <a:fld id="{A9B55CEC-908C-49DE-AE82-AC98257F7DFD}" type="slidenum">
              <a:rPr lang="en-US" smtClean="0"/>
              <a:t>8</a:t>
            </a:fld>
            <a:endParaRPr lang="en-US"/>
          </a:p>
        </p:txBody>
      </p:sp>
      <p:sp>
        <p:nvSpPr>
          <p:cNvPr id="8" name="TextBox 7">
            <a:extLst>
              <a:ext uri="{FF2B5EF4-FFF2-40B4-BE49-F238E27FC236}">
                <a16:creationId xmlns:a16="http://schemas.microsoft.com/office/drawing/2014/main" id="{66844804-E55A-4721-836C-78B2DF0C8750}"/>
              </a:ext>
            </a:extLst>
          </p:cNvPr>
          <p:cNvSpPr txBox="1"/>
          <p:nvPr/>
        </p:nvSpPr>
        <p:spPr>
          <a:xfrm>
            <a:off x="10100269" y="5729235"/>
            <a:ext cx="14955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Horne et al., 2013</a:t>
            </a:r>
            <a:endParaRPr lang="en-US" sz="1200" dirty="0">
              <a:cs typeface="Calibri"/>
            </a:endParaRPr>
          </a:p>
        </p:txBody>
      </p:sp>
    </p:spTree>
    <p:extLst>
      <p:ext uri="{BB962C8B-B14F-4D97-AF65-F5344CB8AC3E}">
        <p14:creationId xmlns:p14="http://schemas.microsoft.com/office/powerpoint/2010/main" val="2229761692"/>
      </p:ext>
    </p:extLst>
  </p:cSld>
  <p:clrMapOvr>
    <a:masterClrMapping/>
  </p:clrMapOvr>
  <mc:AlternateContent xmlns:mc="http://schemas.openxmlformats.org/markup-compatibility/2006" xmlns:p14="http://schemas.microsoft.com/office/powerpoint/2010/main">
    <mc:Choice Requires="p14">
      <p:transition spd="slow" p14:dur="2000" advTm="1552"/>
    </mc:Choice>
    <mc:Fallback xmlns="">
      <p:transition spd="slow" advTm="155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Whistler-mode Chorus Waves</a:t>
            </a:r>
          </a:p>
        </p:txBody>
      </p:sp>
      <p:pic>
        <p:nvPicPr>
          <p:cNvPr id="5" name="Content Placeholder 4">
            <a:extLst>
              <a:ext uri="{FF2B5EF4-FFF2-40B4-BE49-F238E27FC236}">
                <a16:creationId xmlns:a16="http://schemas.microsoft.com/office/drawing/2014/main" id="{1B091B17-EA77-42CE-8FCF-4863C447561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49799" y="1538243"/>
            <a:ext cx="9114165" cy="3890162"/>
          </a:xfrm>
        </p:spPr>
      </p:pic>
      <p:pic>
        <p:nvPicPr>
          <p:cNvPr id="8" name="693857main_emfisis_chorus_1">
            <a:hlinkClick r:id="" action="ppaction://media"/>
            <a:extLst>
              <a:ext uri="{FF2B5EF4-FFF2-40B4-BE49-F238E27FC236}">
                <a16:creationId xmlns:a16="http://schemas.microsoft.com/office/drawing/2014/main" id="{09632D5D-AEAA-48C9-B19D-590DA38E9B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 y="5646662"/>
            <a:ext cx="406400" cy="406400"/>
          </a:xfrm>
          <a:prstGeom prst="rect">
            <a:avLst/>
          </a:prstGeom>
        </p:spPr>
      </p:pic>
      <p:sp>
        <p:nvSpPr>
          <p:cNvPr id="9" name="TextBox 8">
            <a:extLst>
              <a:ext uri="{FF2B5EF4-FFF2-40B4-BE49-F238E27FC236}">
                <a16:creationId xmlns:a16="http://schemas.microsoft.com/office/drawing/2014/main" id="{41745828-3430-4C9B-9616-1BC73127C7F4}"/>
              </a:ext>
            </a:extLst>
          </p:cNvPr>
          <p:cNvSpPr txBox="1"/>
          <p:nvPr/>
        </p:nvSpPr>
        <p:spPr>
          <a:xfrm>
            <a:off x="8344423" y="5646662"/>
            <a:ext cx="3769665" cy="461665"/>
          </a:xfrm>
          <a:prstGeom prst="rect">
            <a:avLst/>
          </a:prstGeom>
          <a:noFill/>
        </p:spPr>
        <p:txBody>
          <a:bodyPr wrap="square" rtlCol="0" anchor="t">
            <a:spAutoFit/>
          </a:bodyPr>
          <a:lstStyle/>
          <a:p>
            <a:r>
              <a:rPr lang="en-US" sz="1200" dirty="0">
                <a:ea typeface="+mn-lt"/>
                <a:cs typeface="+mn-lt"/>
              </a:rPr>
              <a:t>Figure from </a:t>
            </a:r>
            <a:r>
              <a:rPr lang="en-US" sz="1200" i="1" dirty="0">
                <a:ea typeface="+mn-lt"/>
                <a:cs typeface="+mn-lt"/>
              </a:rPr>
              <a:t>Agapitov et al. 2017</a:t>
            </a:r>
            <a:endParaRPr lang="en-US" sz="1200" dirty="0">
              <a:ea typeface="+mn-lt"/>
              <a:cs typeface="+mn-lt"/>
            </a:endParaRPr>
          </a:p>
          <a:p>
            <a:r>
              <a:rPr lang="en-US" sz="1200" dirty="0"/>
              <a:t>Audio from the </a:t>
            </a:r>
            <a:r>
              <a:rPr lang="en-US" sz="1200" i="1" dirty="0"/>
              <a:t>EMFISIS team (NASA/University of Iowa)</a:t>
            </a:r>
            <a:endParaRPr lang="en-US" sz="1200" dirty="0"/>
          </a:p>
        </p:txBody>
      </p:sp>
      <p:sp>
        <p:nvSpPr>
          <p:cNvPr id="3" name="Footer Placeholder 2">
            <a:extLst>
              <a:ext uri="{FF2B5EF4-FFF2-40B4-BE49-F238E27FC236}">
                <a16:creationId xmlns:a16="http://schemas.microsoft.com/office/drawing/2014/main" id="{AD260ED8-364F-4E5D-80FB-E58E7C8AED12}"/>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E26E157C-8DD2-4ED1-BB32-ECFF2DB572C6}"/>
              </a:ext>
            </a:extLst>
          </p:cNvPr>
          <p:cNvSpPr>
            <a:spLocks noGrp="1"/>
          </p:cNvSpPr>
          <p:nvPr>
            <p:ph type="sldNum" sz="quarter" idx="12"/>
          </p:nvPr>
        </p:nvSpPr>
        <p:spPr/>
        <p:txBody>
          <a:bodyPr/>
          <a:lstStyle/>
          <a:p>
            <a:fld id="{A9B55CEC-908C-49DE-AE82-AC98257F7DFD}" type="slidenum">
              <a:rPr lang="en-US" smtClean="0"/>
              <a:t>9</a:t>
            </a:fld>
            <a:endParaRPr lang="en-US"/>
          </a:p>
        </p:txBody>
      </p:sp>
    </p:spTree>
    <p:extLst>
      <p:ext uri="{BB962C8B-B14F-4D97-AF65-F5344CB8AC3E}">
        <p14:creationId xmlns:p14="http://schemas.microsoft.com/office/powerpoint/2010/main" val="1635479362"/>
      </p:ext>
    </p:extLst>
  </p:cSld>
  <p:clrMapOvr>
    <a:masterClrMapping/>
  </p:clrMapOvr>
  <p:timing>
    <p:tnLst>
      <p:par>
        <p:cTn id="1" dur="indefinite" restart="never" nodeType="tmRoot">
          <p:childTnLst>
            <p:audio>
              <p:cMediaNode vol="100000">
                <p:cTn id="2"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939</TotalTime>
  <Words>5288</Words>
  <Application>Microsoft Office PowerPoint</Application>
  <PresentationFormat>Widescreen</PresentationFormat>
  <Paragraphs>666</Paragraphs>
  <Slides>57</Slides>
  <Notes>40</Notes>
  <HiddenSlides>1</HiddenSlides>
  <MMClips>1</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Connecting Microburst Precipitation to Its Scattering Mechanism</vt:lpstr>
      <vt:lpstr>Outline</vt:lpstr>
      <vt:lpstr>PowerPoint Presentation</vt:lpstr>
      <vt:lpstr>PowerPoint Presentation</vt:lpstr>
      <vt:lpstr>Charged particle motion in Earth’s magnetic field</vt:lpstr>
      <vt:lpstr>Particle's Pitch Angle, α</vt:lpstr>
      <vt:lpstr>Particle's Pitch Angle, α</vt:lpstr>
      <vt:lpstr>Outer Van Allen Radiation Belt</vt:lpstr>
      <vt:lpstr>Whistler-mode Chorus Waves</vt:lpstr>
      <vt:lpstr>Toy model of wave-particle scattering with field-aligned wave</vt:lpstr>
      <vt:lpstr>Toy model of wave-particle scattering (cont)</vt:lpstr>
      <vt:lpstr>Electron Microbursts</vt:lpstr>
      <vt:lpstr>Electron Microbursts (cont)</vt:lpstr>
      <vt:lpstr>Correlation between Microburst and Chorus</vt:lpstr>
      <vt:lpstr>The Microburst Scattering Mechanism</vt:lpstr>
      <vt:lpstr>Estimating the size of a bouncing packet microburst with FIREBIRD-II</vt:lpstr>
      <vt:lpstr>The FIREBIRD-II Mission</vt:lpstr>
      <vt:lpstr>FIREBIRD-II’s Primary Science</vt:lpstr>
      <vt:lpstr>Microburst Observation</vt:lpstr>
      <vt:lpstr>Microburst Size Estimated From Orbit Geometry</vt:lpstr>
      <vt:lpstr>Microburst Size Distribution Derived with AeroCube-6</vt:lpstr>
      <vt:lpstr>The AeroCube 6 (AC6) mission</vt:lpstr>
      <vt:lpstr>Idea Of The Study</vt:lpstr>
      <vt:lpstr>Microburst detection and event selection</vt:lpstr>
      <vt:lpstr>Microburst size distribution in low Earth orbit</vt:lpstr>
      <vt:lpstr>Modeling the Microburst Distribution</vt:lpstr>
      <vt:lpstr>Modeling the Microburst Distribution</vt:lpstr>
      <vt:lpstr>Modeling various hypothesized microburst size distributions</vt:lpstr>
      <vt:lpstr>Microburst size distribution mapped to magnetic equator</vt:lpstr>
      <vt:lpstr>Preliminary Microburst vs Chorus Wave Distribution Comparison</vt:lpstr>
      <vt:lpstr>Conclusions</vt:lpstr>
      <vt:lpstr>Microburst scattering directly observed in the heart of the radiation belts</vt:lpstr>
      <vt:lpstr>NASA's Van Allen Probes (RBSP)</vt:lpstr>
      <vt:lpstr>Microburst Observation</vt:lpstr>
      <vt:lpstr>Microburst observation</vt:lpstr>
      <vt:lpstr>Model the scattering</vt:lpstr>
      <vt:lpstr>PowerPoint Presentation</vt:lpstr>
      <vt:lpstr>PowerPoint Presentation</vt:lpstr>
      <vt:lpstr>Conclusions</vt:lpstr>
      <vt:lpstr>Path Forward</vt:lpstr>
      <vt:lpstr>Acknowledgements </vt:lpstr>
      <vt:lpstr>Backup Slides </vt:lpstr>
      <vt:lpstr>Microburst Size Estimated From FIREBIRD-II</vt:lpstr>
      <vt:lpstr>PowerPoint Presentation</vt:lpstr>
      <vt:lpstr>Markov Chain Monte Carlo</vt:lpstr>
      <vt:lpstr>Bayes Theorem</vt:lpstr>
      <vt:lpstr>Metropolis–Hastings MCMC Sampler</vt:lpstr>
      <vt:lpstr>Analytic Derivation of The Microburst Fraction </vt:lpstr>
      <vt:lpstr>PowerPoint Presentation</vt:lpstr>
      <vt:lpstr>PowerPoint Presentation</vt:lpstr>
      <vt:lpstr>Continuous Microburst Size PDF Models</vt:lpstr>
      <vt:lpstr>Maxwell Microburst PDF</vt:lpstr>
      <vt:lpstr>Weibull Microburst PDF</vt:lpstr>
      <vt:lpstr>Log-normal Microburst PDF</vt:lpstr>
      <vt:lpstr>Single Wave Characteristics Derivation</vt:lpstr>
      <vt:lpstr>PowerPoint Presentation</vt:lpstr>
      <vt:lpstr>Charged Particle Motion in Magnetic Fields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Mykhaylo Shumko</cp:lastModifiedBy>
  <cp:revision>1945</cp:revision>
  <dcterms:created xsi:type="dcterms:W3CDTF">2013-07-15T20:26:40Z</dcterms:created>
  <dcterms:modified xsi:type="dcterms:W3CDTF">2019-10-11T01:40:13Z</dcterms:modified>
</cp:coreProperties>
</file>